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2"/>
    <p:sldMasterId id="2147483678" r:id="rId3"/>
  </p:sldMasterIdLst>
  <p:notesMasterIdLst>
    <p:notesMasterId r:id="rId90"/>
  </p:notesMasterIdLst>
  <p:sldIdLst>
    <p:sldId id="310" r:id="rId4"/>
    <p:sldId id="324" r:id="rId5"/>
    <p:sldId id="332" r:id="rId6"/>
    <p:sldId id="333" r:id="rId7"/>
    <p:sldId id="375" r:id="rId8"/>
    <p:sldId id="328" r:id="rId9"/>
    <p:sldId id="334" r:id="rId10"/>
    <p:sldId id="335" r:id="rId11"/>
    <p:sldId id="336" r:id="rId12"/>
    <p:sldId id="376" r:id="rId13"/>
    <p:sldId id="337" r:id="rId14"/>
    <p:sldId id="377" r:id="rId15"/>
    <p:sldId id="338" r:id="rId16"/>
    <p:sldId id="339" r:id="rId17"/>
    <p:sldId id="384" r:id="rId18"/>
    <p:sldId id="340" r:id="rId19"/>
    <p:sldId id="389" r:id="rId20"/>
    <p:sldId id="341" r:id="rId21"/>
    <p:sldId id="390" r:id="rId22"/>
    <p:sldId id="342" r:id="rId23"/>
    <p:sldId id="391" r:id="rId24"/>
    <p:sldId id="343" r:id="rId25"/>
    <p:sldId id="392" r:id="rId26"/>
    <p:sldId id="344" r:id="rId27"/>
    <p:sldId id="346" r:id="rId28"/>
    <p:sldId id="380" r:id="rId29"/>
    <p:sldId id="393" r:id="rId30"/>
    <p:sldId id="350" r:id="rId31"/>
    <p:sldId id="347" r:id="rId32"/>
    <p:sldId id="394" r:id="rId33"/>
    <p:sldId id="345" r:id="rId34"/>
    <p:sldId id="351" r:id="rId35"/>
    <p:sldId id="395" r:id="rId36"/>
    <p:sldId id="352" r:id="rId37"/>
    <p:sldId id="397" r:id="rId38"/>
    <p:sldId id="353" r:id="rId39"/>
    <p:sldId id="354" r:id="rId40"/>
    <p:sldId id="399" r:id="rId41"/>
    <p:sldId id="379" r:id="rId42"/>
    <p:sldId id="401" r:id="rId43"/>
    <p:sldId id="396" r:id="rId44"/>
    <p:sldId id="355" r:id="rId45"/>
    <p:sldId id="398" r:id="rId46"/>
    <p:sldId id="400" r:id="rId47"/>
    <p:sldId id="356" r:id="rId48"/>
    <p:sldId id="402" r:id="rId49"/>
    <p:sldId id="403" r:id="rId50"/>
    <p:sldId id="404" r:id="rId51"/>
    <p:sldId id="357" r:id="rId52"/>
    <p:sldId id="360" r:id="rId53"/>
    <p:sldId id="405" r:id="rId54"/>
    <p:sldId id="361" r:id="rId55"/>
    <p:sldId id="406" r:id="rId56"/>
    <p:sldId id="362" r:id="rId57"/>
    <p:sldId id="363" r:id="rId58"/>
    <p:sldId id="381" r:id="rId59"/>
    <p:sldId id="407" r:id="rId60"/>
    <p:sldId id="364" r:id="rId61"/>
    <p:sldId id="411" r:id="rId62"/>
    <p:sldId id="408" r:id="rId63"/>
    <p:sldId id="366" r:id="rId64"/>
    <p:sldId id="367" r:id="rId65"/>
    <p:sldId id="412" r:id="rId66"/>
    <p:sldId id="409" r:id="rId67"/>
    <p:sldId id="413" r:id="rId68"/>
    <p:sldId id="410" r:id="rId69"/>
    <p:sldId id="415" r:id="rId70"/>
    <p:sldId id="368" r:id="rId71"/>
    <p:sldId id="369" r:id="rId72"/>
    <p:sldId id="370" r:id="rId73"/>
    <p:sldId id="371" r:id="rId74"/>
    <p:sldId id="365" r:id="rId75"/>
    <p:sldId id="359" r:id="rId76"/>
    <p:sldId id="378" r:id="rId77"/>
    <p:sldId id="386" r:id="rId78"/>
    <p:sldId id="385" r:id="rId79"/>
    <p:sldId id="388" r:id="rId80"/>
    <p:sldId id="387" r:id="rId81"/>
    <p:sldId id="358" r:id="rId82"/>
    <p:sldId id="372" r:id="rId83"/>
    <p:sldId id="416" r:id="rId84"/>
    <p:sldId id="374" r:id="rId85"/>
    <p:sldId id="316" r:id="rId86"/>
    <p:sldId id="383" r:id="rId87"/>
    <p:sldId id="382" r:id="rId88"/>
    <p:sldId id="417" r:id="rId89"/>
  </p:sldIdLst>
  <p:sldSz cx="9144000" cy="6858000" type="screen4x3"/>
  <p:notesSz cx="6858000" cy="9144000"/>
  <p:defaultTextStyle>
    <a:defPPr>
      <a:defRPr lang="de-DE"/>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95">
          <p15:clr>
            <a:srgbClr val="A4A3A4"/>
          </p15:clr>
        </p15:guide>
        <p15:guide id="2" orient="horz">
          <p15:clr>
            <a:srgbClr val="A4A3A4"/>
          </p15:clr>
        </p15:guide>
        <p15:guide id="3" orient="horz" pos="5">
          <p15:clr>
            <a:srgbClr val="A4A3A4"/>
          </p15:clr>
        </p15:guide>
        <p15:guide id="4" orient="horz" pos="4142">
          <p15:clr>
            <a:srgbClr val="A4A3A4"/>
          </p15:clr>
        </p15:guide>
        <p15:guide id="5" orient="horz" pos="799">
          <p15:clr>
            <a:srgbClr val="A4A3A4"/>
          </p15:clr>
        </p15:guide>
        <p15:guide id="6" orient="horz" pos="3974">
          <p15:clr>
            <a:srgbClr val="A4A3A4"/>
          </p15:clr>
        </p15:guide>
        <p15:guide id="7" pos="295">
          <p15:clr>
            <a:srgbClr val="A4A3A4"/>
          </p15:clr>
        </p15:guide>
        <p15:guide id="8">
          <p15:clr>
            <a:srgbClr val="A4A3A4"/>
          </p15:clr>
        </p15:guide>
        <p15:guide id="9" pos="589">
          <p15:clr>
            <a:srgbClr val="A4A3A4"/>
          </p15:clr>
        </p15:guide>
        <p15:guide id="10" pos="5534">
          <p15:clr>
            <a:srgbClr val="A4A3A4"/>
          </p15:clr>
        </p15:guide>
        <p15:guide id="11" pos="5352">
          <p15:clr>
            <a:srgbClr val="A4A3A4"/>
          </p15:clr>
        </p15:guide>
        <p15:guide id="12" pos="1700">
          <p15:clr>
            <a:srgbClr val="A4A3A4"/>
          </p15:clr>
        </p15:guide>
        <p15:guide id="13" pos="575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5C24"/>
    <a:srgbClr val="004A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889" autoAdjust="0"/>
  </p:normalViewPr>
  <p:slideViewPr>
    <p:cSldViewPr showGuides="1">
      <p:cViewPr varScale="1">
        <p:scale>
          <a:sx n="102" d="100"/>
          <a:sy n="102" d="100"/>
        </p:scale>
        <p:origin x="1884" y="96"/>
      </p:cViewPr>
      <p:guideLst>
        <p:guide orient="horz" pos="295"/>
        <p:guide orient="horz"/>
        <p:guide orient="horz" pos="5"/>
        <p:guide orient="horz" pos="4142"/>
        <p:guide orient="horz" pos="799"/>
        <p:guide orient="horz" pos="3974"/>
        <p:guide pos="295"/>
        <p:guide/>
        <p:guide pos="589"/>
        <p:guide pos="5534"/>
        <p:guide pos="5352"/>
        <p:guide pos="1700"/>
        <p:guide pos="5759"/>
      </p:guideLst>
    </p:cSldViewPr>
  </p:slideViewPr>
  <p:notesTextViewPr>
    <p:cViewPr>
      <p:scale>
        <a:sx n="100" d="100"/>
        <a:sy n="100" d="100"/>
      </p:scale>
      <p:origin x="0" y="0"/>
    </p:cViewPr>
  </p:notesText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notesMaster" Target="notesMasters/notesMaster1.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theme" Target="theme/theme1.xml"/><Relationship Id="rId3" Type="http://schemas.openxmlformats.org/officeDocument/2006/relationships/slideMaster" Target="slideMasters/slideMaster2.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viewProps" Target="viewProps.xml"/><Relationship Id="rId2" Type="http://schemas.openxmlformats.org/officeDocument/2006/relationships/slideMaster" Target="slideMasters/slideMaster1.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de-DE"/>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de-DE"/>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de-DE"/>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547E9CB9-021E-4C8A-AD14-6BADCDC8CC3B}" type="slidenum">
              <a:rPr lang="de-DE"/>
              <a:pPr>
                <a:defRPr/>
              </a:pPr>
              <a:t>‹Nr.›</a:t>
            </a:fld>
            <a:endParaRPr lang="de-DE"/>
          </a:p>
        </p:txBody>
      </p:sp>
    </p:spTree>
    <p:extLst>
      <p:ext uri="{BB962C8B-B14F-4D97-AF65-F5344CB8AC3E}">
        <p14:creationId xmlns:p14="http://schemas.microsoft.com/office/powerpoint/2010/main" val="17075646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Every</a:t>
            </a:r>
            <a:r>
              <a:rPr lang="de-DE" baseline="0" dirty="0"/>
              <a:t> </a:t>
            </a:r>
            <a:r>
              <a:rPr lang="de-DE" baseline="0" dirty="0" err="1"/>
              <a:t>partner</a:t>
            </a:r>
            <a:r>
              <a:rPr lang="de-DE" baseline="0" dirty="0"/>
              <a:t> </a:t>
            </a:r>
            <a:r>
              <a:rPr lang="de-DE" baseline="0" dirty="0" err="1"/>
              <a:t>should</a:t>
            </a:r>
            <a:r>
              <a:rPr lang="de-DE" baseline="0" dirty="0"/>
              <a:t> </a:t>
            </a:r>
            <a:r>
              <a:rPr lang="de-DE" baseline="0" dirty="0" err="1"/>
              <a:t>introduce</a:t>
            </a:r>
            <a:r>
              <a:rPr lang="de-DE" baseline="0" dirty="0"/>
              <a:t> </a:t>
            </a:r>
            <a:r>
              <a:rPr lang="de-DE" baseline="0" dirty="0" err="1"/>
              <a:t>here</a:t>
            </a:r>
            <a:r>
              <a:rPr lang="de-DE" baseline="0" dirty="0"/>
              <a:t> </a:t>
            </a:r>
            <a:r>
              <a:rPr lang="de-DE" baseline="0" dirty="0" err="1"/>
              <a:t>the</a:t>
            </a:r>
            <a:r>
              <a:rPr lang="de-DE" baseline="0" dirty="0"/>
              <a:t> </a:t>
            </a:r>
            <a:r>
              <a:rPr lang="de-DE" baseline="0" dirty="0" err="1"/>
              <a:t>main</a:t>
            </a:r>
            <a:r>
              <a:rPr lang="de-DE" baseline="0" dirty="0"/>
              <a:t> </a:t>
            </a:r>
            <a:r>
              <a:rPr lang="de-DE" baseline="0" dirty="0" err="1"/>
              <a:t>parts</a:t>
            </a:r>
            <a:r>
              <a:rPr lang="de-DE" baseline="0" dirty="0"/>
              <a:t> </a:t>
            </a:r>
            <a:r>
              <a:rPr lang="de-DE" baseline="0" dirty="0" err="1"/>
              <a:t>of</a:t>
            </a:r>
            <a:r>
              <a:rPr lang="de-DE" baseline="0" dirty="0"/>
              <a:t> traditional vs. </a:t>
            </a:r>
            <a:r>
              <a:rPr lang="de-DE" baseline="0" dirty="0" err="1"/>
              <a:t>Conventional</a:t>
            </a:r>
            <a:r>
              <a:rPr lang="de-DE" baseline="0" dirty="0"/>
              <a:t> </a:t>
            </a:r>
            <a:r>
              <a:rPr lang="de-DE" baseline="0" dirty="0" err="1"/>
              <a:t>agriculture</a:t>
            </a:r>
            <a:r>
              <a:rPr lang="de-DE" baseline="0" dirty="0"/>
              <a:t> in </a:t>
            </a:r>
            <a:r>
              <a:rPr lang="de-DE" baseline="0" dirty="0" err="1"/>
              <a:t>his</a:t>
            </a:r>
            <a:r>
              <a:rPr lang="de-DE" baseline="0" dirty="0"/>
              <a:t>/her </a:t>
            </a:r>
            <a:r>
              <a:rPr lang="de-DE" baseline="0" dirty="0" err="1"/>
              <a:t>country</a:t>
            </a:r>
            <a:r>
              <a:rPr lang="de-DE" baseline="0" dirty="0"/>
              <a:t>!!!</a:t>
            </a:r>
            <a:endParaRPr lang="de-DE" dirty="0"/>
          </a:p>
        </p:txBody>
      </p:sp>
      <p:sp>
        <p:nvSpPr>
          <p:cNvPr id="4" name="Foliennummernplatzhalter 3"/>
          <p:cNvSpPr>
            <a:spLocks noGrp="1"/>
          </p:cNvSpPr>
          <p:nvPr>
            <p:ph type="sldNum" sz="quarter" idx="10"/>
          </p:nvPr>
        </p:nvSpPr>
        <p:spPr/>
        <p:txBody>
          <a:bodyPr/>
          <a:lstStyle/>
          <a:p>
            <a:pPr>
              <a:defRPr/>
            </a:pPr>
            <a:fld id="{547E9CB9-021E-4C8A-AD14-6BADCDC8CC3B}" type="slidenum">
              <a:rPr lang="de-DE" smtClean="0"/>
              <a:pPr>
                <a:defRPr/>
              </a:pPr>
              <a:t>3</a:t>
            </a:fld>
            <a:endParaRPr lang="de-DE"/>
          </a:p>
        </p:txBody>
      </p:sp>
    </p:spTree>
    <p:extLst>
      <p:ext uri="{BB962C8B-B14F-4D97-AF65-F5344CB8AC3E}">
        <p14:creationId xmlns:p14="http://schemas.microsoft.com/office/powerpoint/2010/main" val="4281226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In Nigeria, yams, maize, pumpkins and beans were typically grown together under a cover of scattered trees, e.g. for the Yoruba of western Nigeria, who have long </a:t>
            </a:r>
            <a:r>
              <a:rPr lang="en-US" dirty="0" err="1"/>
              <a:t>practised</a:t>
            </a:r>
            <a:r>
              <a:rPr lang="en-US" dirty="0"/>
              <a:t> an intensive system of mixed herbaceous, shrub and tree cropping, the system is a means of conserving human energy by making full use of the limited space laboriously won from the dense forest. They compare the method to a </a:t>
            </a:r>
            <a:r>
              <a:rPr lang="en-US" dirty="0" err="1"/>
              <a:t>multistoreyed</a:t>
            </a:r>
            <a:r>
              <a:rPr lang="en-US" dirty="0"/>
              <a:t> building in a congested area in which expansion must be vertical rather than horizontal</a:t>
            </a:r>
            <a:endParaRPr lang="de-DE" dirty="0"/>
          </a:p>
        </p:txBody>
      </p:sp>
      <p:sp>
        <p:nvSpPr>
          <p:cNvPr id="4" name="Foliennummernplatzhalter 3"/>
          <p:cNvSpPr>
            <a:spLocks noGrp="1"/>
          </p:cNvSpPr>
          <p:nvPr>
            <p:ph type="sldNum" sz="quarter" idx="10"/>
          </p:nvPr>
        </p:nvSpPr>
        <p:spPr/>
        <p:txBody>
          <a:bodyPr/>
          <a:lstStyle/>
          <a:p>
            <a:pPr>
              <a:defRPr/>
            </a:pPr>
            <a:fld id="{547E9CB9-021E-4C8A-AD14-6BADCDC8CC3B}" type="slidenum">
              <a:rPr lang="de-DE" smtClean="0"/>
              <a:pPr>
                <a:defRPr/>
              </a:pPr>
              <a:t>14</a:t>
            </a:fld>
            <a:endParaRPr lang="de-DE"/>
          </a:p>
        </p:txBody>
      </p:sp>
    </p:spTree>
    <p:extLst>
      <p:ext uri="{BB962C8B-B14F-4D97-AF65-F5344CB8AC3E}">
        <p14:creationId xmlns:p14="http://schemas.microsoft.com/office/powerpoint/2010/main" val="2026121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These examples indicate the wide geographical coverage of the system. </a:t>
            </a:r>
          </a:p>
          <a:p>
            <a:r>
              <a:rPr lang="en-US" dirty="0"/>
              <a:t>And they clearly point to the fact that the earliest practitioners of what has now become known as agroforestry perceived food production as the system's main goal. </a:t>
            </a:r>
          </a:p>
          <a:p>
            <a:r>
              <a:rPr lang="en-US" dirty="0"/>
              <a:t>Trees were an integral part of a farming system. </a:t>
            </a:r>
          </a:p>
          <a:p>
            <a:r>
              <a:rPr lang="en-US" dirty="0"/>
              <a:t>They were deliberately kept on farmland to support agriculture. </a:t>
            </a:r>
          </a:p>
          <a:p>
            <a:r>
              <a:rPr lang="en-US" dirty="0"/>
              <a:t>The ultimate objective was not tree production but food production!</a:t>
            </a:r>
            <a:endParaRPr lang="de-DE" dirty="0"/>
          </a:p>
        </p:txBody>
      </p:sp>
      <p:sp>
        <p:nvSpPr>
          <p:cNvPr id="4" name="Foliennummernplatzhalter 3"/>
          <p:cNvSpPr>
            <a:spLocks noGrp="1"/>
          </p:cNvSpPr>
          <p:nvPr>
            <p:ph type="sldNum" sz="quarter" idx="10"/>
          </p:nvPr>
        </p:nvSpPr>
        <p:spPr/>
        <p:txBody>
          <a:bodyPr/>
          <a:lstStyle/>
          <a:p>
            <a:pPr>
              <a:defRPr/>
            </a:pPr>
            <a:fld id="{547E9CB9-021E-4C8A-AD14-6BADCDC8CC3B}" type="slidenum">
              <a:rPr lang="de-DE" smtClean="0"/>
              <a:pPr>
                <a:defRPr/>
              </a:pPr>
              <a:t>15</a:t>
            </a:fld>
            <a:endParaRPr lang="de-DE"/>
          </a:p>
        </p:txBody>
      </p:sp>
    </p:spTree>
    <p:extLst>
      <p:ext uri="{BB962C8B-B14F-4D97-AF65-F5344CB8AC3E}">
        <p14:creationId xmlns:p14="http://schemas.microsoft.com/office/powerpoint/2010/main" val="38438382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In the 1970s, due to global problems such as the increasing spread of deforestation, ecological degradation and the deteriorating food situation in many areas of the developing world, interest in agroforestry practices as an alternative to conventional agriculture grew</a:t>
            </a:r>
          </a:p>
          <a:p>
            <a:endParaRPr lang="en-US" dirty="0"/>
          </a:p>
          <a:p>
            <a:r>
              <a:rPr lang="en-US" dirty="0"/>
              <a:t>The term ‘agroforestry’ was coined in the late 1970s, reflecting a significant change in agricultural development</a:t>
            </a:r>
          </a:p>
          <a:p>
            <a:endParaRPr lang="en-US" dirty="0"/>
          </a:p>
          <a:p>
            <a:r>
              <a:rPr lang="en-US" dirty="0"/>
              <a:t>During this period, the rural poor gained more attention from the international development community</a:t>
            </a:r>
          </a:p>
          <a:p>
            <a:endParaRPr lang="en-US" dirty="0"/>
          </a:p>
          <a:p>
            <a:r>
              <a:rPr lang="en-US" dirty="0"/>
              <a:t>The environmental and social side effects of the high input agriculture induced by the Green Revolution, which brought tremendous increase in yields of cereal crops, were starting to be felt. The costly technologies turned out to be beyond the reach of the majority of resource-poor farmers in the developing countries</a:t>
            </a:r>
          </a:p>
          <a:p>
            <a:endParaRPr lang="en-US" dirty="0"/>
          </a:p>
        </p:txBody>
      </p:sp>
      <p:sp>
        <p:nvSpPr>
          <p:cNvPr id="4" name="Foliennummernplatzhalter 3"/>
          <p:cNvSpPr>
            <a:spLocks noGrp="1"/>
          </p:cNvSpPr>
          <p:nvPr>
            <p:ph type="sldNum" sz="quarter" idx="10"/>
          </p:nvPr>
        </p:nvSpPr>
        <p:spPr/>
        <p:txBody>
          <a:bodyPr/>
          <a:lstStyle/>
          <a:p>
            <a:pPr>
              <a:defRPr/>
            </a:pPr>
            <a:fld id="{547E9CB9-021E-4C8A-AD14-6BADCDC8CC3B}" type="slidenum">
              <a:rPr lang="de-DE" smtClean="0"/>
              <a:pPr>
                <a:defRPr/>
              </a:pPr>
              <a:t>16</a:t>
            </a:fld>
            <a:endParaRPr lang="de-DE"/>
          </a:p>
        </p:txBody>
      </p:sp>
    </p:spTree>
    <p:extLst>
      <p:ext uri="{BB962C8B-B14F-4D97-AF65-F5344CB8AC3E}">
        <p14:creationId xmlns:p14="http://schemas.microsoft.com/office/powerpoint/2010/main" val="4146631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In this context, many stakeholders started to look at alternatives, such as intercropping and integrated farming, involving trees and animals</a:t>
            </a:r>
          </a:p>
          <a:p>
            <a:endParaRPr lang="en-US" dirty="0"/>
          </a:p>
          <a:p>
            <a:r>
              <a:rPr lang="en-US" dirty="0"/>
              <a:t>Research and funding for agroforestry practices grew, in 1977 the International Council for Research in Agroforestry (ICRAF) was founded and is today called World Agroforestry Center</a:t>
            </a:r>
          </a:p>
          <a:p>
            <a:endParaRPr lang="en-US" dirty="0"/>
          </a:p>
          <a:p>
            <a:r>
              <a:rPr lang="en-US" dirty="0"/>
              <a:t>With the increased research efforts, modern agroforestry can use science to improve already well-established local traditions</a:t>
            </a:r>
          </a:p>
          <a:p>
            <a:endParaRPr lang="en-US" dirty="0"/>
          </a:p>
          <a:p>
            <a:endParaRPr lang="en-US" dirty="0"/>
          </a:p>
          <a:p>
            <a:endParaRPr lang="de-DE" dirty="0"/>
          </a:p>
        </p:txBody>
      </p:sp>
      <p:sp>
        <p:nvSpPr>
          <p:cNvPr id="4" name="Foliennummernplatzhalter 3"/>
          <p:cNvSpPr>
            <a:spLocks noGrp="1"/>
          </p:cNvSpPr>
          <p:nvPr>
            <p:ph type="sldNum" sz="quarter" idx="10"/>
          </p:nvPr>
        </p:nvSpPr>
        <p:spPr/>
        <p:txBody>
          <a:bodyPr/>
          <a:lstStyle/>
          <a:p>
            <a:pPr>
              <a:defRPr/>
            </a:pPr>
            <a:fld id="{547E9CB9-021E-4C8A-AD14-6BADCDC8CC3B}" type="slidenum">
              <a:rPr lang="de-DE" smtClean="0"/>
              <a:pPr>
                <a:defRPr/>
              </a:pPr>
              <a:t>17</a:t>
            </a:fld>
            <a:endParaRPr lang="de-DE"/>
          </a:p>
        </p:txBody>
      </p:sp>
    </p:spTree>
    <p:extLst>
      <p:ext uri="{BB962C8B-B14F-4D97-AF65-F5344CB8AC3E}">
        <p14:creationId xmlns:p14="http://schemas.microsoft.com/office/powerpoint/2010/main" val="38315200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Today agroforestry is a recognized natural resource management or land-use system combining agriculture and forestry to provide increased environmental, economic and social benefits</a:t>
            </a:r>
          </a:p>
          <a:p>
            <a:r>
              <a:rPr lang="en-US" dirty="0"/>
              <a:t>Agroforestry is increasingly recognized as a beneficial land use practice and is thus becoming more widespread, especially in developing and tropical countries:</a:t>
            </a:r>
          </a:p>
          <a:p>
            <a:r>
              <a:rPr lang="en-US" dirty="0"/>
              <a:t>The government of the Philippines was among the first to support agroforestry as a viable strategy for rural development</a:t>
            </a:r>
          </a:p>
          <a:p>
            <a:r>
              <a:rPr lang="en-US" dirty="0"/>
              <a:t>In 2014, the government of India adopted a National Agroforestry Policy</a:t>
            </a:r>
          </a:p>
          <a:p>
            <a:endParaRPr lang="de-DE" dirty="0"/>
          </a:p>
        </p:txBody>
      </p:sp>
      <p:sp>
        <p:nvSpPr>
          <p:cNvPr id="4" name="Foliennummernplatzhalter 3"/>
          <p:cNvSpPr>
            <a:spLocks noGrp="1"/>
          </p:cNvSpPr>
          <p:nvPr>
            <p:ph type="sldNum" sz="quarter" idx="10"/>
          </p:nvPr>
        </p:nvSpPr>
        <p:spPr/>
        <p:txBody>
          <a:bodyPr/>
          <a:lstStyle/>
          <a:p>
            <a:pPr>
              <a:defRPr/>
            </a:pPr>
            <a:fld id="{547E9CB9-021E-4C8A-AD14-6BADCDC8CC3B}" type="slidenum">
              <a:rPr lang="de-DE" smtClean="0"/>
              <a:pPr>
                <a:defRPr/>
              </a:pPr>
              <a:t>18</a:t>
            </a:fld>
            <a:endParaRPr lang="de-DE"/>
          </a:p>
        </p:txBody>
      </p:sp>
    </p:spTree>
    <p:extLst>
      <p:ext uri="{BB962C8B-B14F-4D97-AF65-F5344CB8AC3E}">
        <p14:creationId xmlns:p14="http://schemas.microsoft.com/office/powerpoint/2010/main" val="17308673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Although the creation of modern agroforestry finds its origins in the solutions to development problems, its benefits are also recognized now in developed countries, and government support has grown accordingly, e.g.:</a:t>
            </a:r>
          </a:p>
          <a:p>
            <a:r>
              <a:rPr lang="en-US" dirty="0"/>
              <a:t>United States:  2011-2016 Strategic Framework on Agroforestry seeks to </a:t>
            </a:r>
          </a:p>
          <a:p>
            <a:r>
              <a:rPr lang="en-US" dirty="0"/>
              <a:t>(1) increase use of agroforestry by landowners and communities</a:t>
            </a:r>
          </a:p>
          <a:p>
            <a:r>
              <a:rPr lang="en-US" dirty="0"/>
              <a:t>(2) advance the understanding of, and tools for, applying agroforestry</a:t>
            </a:r>
          </a:p>
          <a:p>
            <a:r>
              <a:rPr lang="en-US" dirty="0"/>
              <a:t>(3) incorporate agroforestry into an all-lands approach to conservation and economic development</a:t>
            </a:r>
          </a:p>
          <a:p>
            <a:r>
              <a:rPr lang="en-US" dirty="0"/>
              <a:t>Europe: In 2001, tree-based intercropping systems were accepted for access to funding support from the Common Agricultural Policy (CAP) of the European Union. In 2004, the European Commission launched Article 44 for support to agroforestry. In the CAP of 2014, agroforestry is seen as a solution to enhance biodiversity on farms and also as a means to improve forest areas and rural development</a:t>
            </a:r>
          </a:p>
          <a:p>
            <a:r>
              <a:rPr lang="en-US" dirty="0"/>
              <a:t>Australia and New Zealand: </a:t>
            </a:r>
            <a:r>
              <a:rPr lang="en-US" dirty="0" err="1"/>
              <a:t>Landcare</a:t>
            </a:r>
            <a:r>
              <a:rPr lang="en-US" dirty="0"/>
              <a:t> and the Sustainable Farming Funds recognize growing trees on farms as a way to gear agricultural practices towards a more sustainable path, notably with agroforestry projects</a:t>
            </a:r>
          </a:p>
          <a:p>
            <a:endParaRPr lang="de-DE" dirty="0"/>
          </a:p>
        </p:txBody>
      </p:sp>
      <p:sp>
        <p:nvSpPr>
          <p:cNvPr id="4" name="Foliennummernplatzhalter 3"/>
          <p:cNvSpPr>
            <a:spLocks noGrp="1"/>
          </p:cNvSpPr>
          <p:nvPr>
            <p:ph type="sldNum" sz="quarter" idx="10"/>
          </p:nvPr>
        </p:nvSpPr>
        <p:spPr/>
        <p:txBody>
          <a:bodyPr/>
          <a:lstStyle/>
          <a:p>
            <a:pPr>
              <a:defRPr/>
            </a:pPr>
            <a:fld id="{547E9CB9-021E-4C8A-AD14-6BADCDC8CC3B}" type="slidenum">
              <a:rPr lang="de-DE" smtClean="0"/>
              <a:pPr>
                <a:defRPr/>
              </a:pPr>
              <a:t>19</a:t>
            </a:fld>
            <a:endParaRPr lang="de-DE"/>
          </a:p>
        </p:txBody>
      </p:sp>
    </p:spTree>
    <p:extLst>
      <p:ext uri="{BB962C8B-B14F-4D97-AF65-F5344CB8AC3E}">
        <p14:creationId xmlns:p14="http://schemas.microsoft.com/office/powerpoint/2010/main" val="20144441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three main components of agroforestry…</a:t>
            </a:r>
          </a:p>
          <a:p>
            <a:pPr lvl="1"/>
            <a:r>
              <a:rPr lang="en-US" dirty="0"/>
              <a:t>trees, or more precisely, woody perennials (that is trees and shrubs)</a:t>
            </a:r>
          </a:p>
          <a:p>
            <a:pPr lvl="1"/>
            <a:r>
              <a:rPr lang="en-US" dirty="0"/>
              <a:t>crops, that is </a:t>
            </a:r>
            <a:r>
              <a:rPr lang="en-US" dirty="0" err="1"/>
              <a:t>herbacious</a:t>
            </a:r>
            <a:r>
              <a:rPr lang="en-US" dirty="0"/>
              <a:t> plants (agricultural/arable crops)</a:t>
            </a:r>
          </a:p>
          <a:p>
            <a:pPr lvl="1"/>
            <a:r>
              <a:rPr lang="en-US" dirty="0"/>
              <a:t>animals</a:t>
            </a:r>
          </a:p>
          <a:p>
            <a:endParaRPr lang="en-US" dirty="0"/>
          </a:p>
          <a:p>
            <a:r>
              <a:rPr lang="en-US" dirty="0"/>
              <a:t>… can be combined in numerous spatial and temporal arrangements and for different functions, creating many different kinds of systems</a:t>
            </a:r>
          </a:p>
          <a:p>
            <a:endParaRPr lang="en-US" dirty="0"/>
          </a:p>
          <a:p>
            <a:pPr lvl="1"/>
            <a:endParaRPr lang="de-DE" dirty="0"/>
          </a:p>
        </p:txBody>
      </p:sp>
      <p:sp>
        <p:nvSpPr>
          <p:cNvPr id="4" name="Foliennummernplatzhalter 3"/>
          <p:cNvSpPr>
            <a:spLocks noGrp="1"/>
          </p:cNvSpPr>
          <p:nvPr>
            <p:ph type="sldNum" sz="quarter" idx="10"/>
          </p:nvPr>
        </p:nvSpPr>
        <p:spPr/>
        <p:txBody>
          <a:bodyPr/>
          <a:lstStyle/>
          <a:p>
            <a:pPr>
              <a:defRPr/>
            </a:pPr>
            <a:fld id="{547E9CB9-021E-4C8A-AD14-6BADCDC8CC3B}" type="slidenum">
              <a:rPr lang="de-DE" smtClean="0"/>
              <a:pPr>
                <a:defRPr/>
              </a:pPr>
              <a:t>20</a:t>
            </a:fld>
            <a:endParaRPr lang="de-DE"/>
          </a:p>
        </p:txBody>
      </p:sp>
    </p:spTree>
    <p:extLst>
      <p:ext uri="{BB962C8B-B14F-4D97-AF65-F5344CB8AC3E}">
        <p14:creationId xmlns:p14="http://schemas.microsoft.com/office/powerpoint/2010/main" val="33128518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Definitions taken from Nair (1993) An Introduction to Agroforestry, a reference in the field (the author, co-founder of the World Agroforestry Centre (ICRAF), is a pioneer in the establishment modern agroforestry)</a:t>
            </a:r>
          </a:p>
          <a:p>
            <a:endParaRPr lang="en-US" dirty="0"/>
          </a:p>
          <a:p>
            <a:r>
              <a:rPr lang="en-US" dirty="0"/>
              <a:t>Three kinds of systems:</a:t>
            </a:r>
          </a:p>
          <a:p>
            <a:r>
              <a:rPr lang="en-US" dirty="0" err="1"/>
              <a:t>Agrisilvicultural</a:t>
            </a:r>
            <a:r>
              <a:rPr lang="en-US" dirty="0"/>
              <a:t> systems (= trees + crops)</a:t>
            </a:r>
          </a:p>
          <a:p>
            <a:r>
              <a:rPr lang="en-US" dirty="0" err="1"/>
              <a:t>Silvopastoral</a:t>
            </a:r>
            <a:r>
              <a:rPr lang="en-US" dirty="0"/>
              <a:t> systems (= trees + pastures or animals)</a:t>
            </a:r>
          </a:p>
          <a:p>
            <a:r>
              <a:rPr lang="en-US" dirty="0" err="1"/>
              <a:t>Agrosilvopastoral</a:t>
            </a:r>
            <a:r>
              <a:rPr lang="en-US" dirty="0"/>
              <a:t> systems (= trees + crops + animals)</a:t>
            </a:r>
          </a:p>
          <a:p>
            <a:endParaRPr lang="de-DE" dirty="0"/>
          </a:p>
        </p:txBody>
      </p:sp>
      <p:sp>
        <p:nvSpPr>
          <p:cNvPr id="4" name="Foliennummernplatzhalter 3"/>
          <p:cNvSpPr>
            <a:spLocks noGrp="1"/>
          </p:cNvSpPr>
          <p:nvPr>
            <p:ph type="sldNum" sz="quarter" idx="10"/>
          </p:nvPr>
        </p:nvSpPr>
        <p:spPr/>
        <p:txBody>
          <a:bodyPr/>
          <a:lstStyle/>
          <a:p>
            <a:pPr>
              <a:defRPr/>
            </a:pPr>
            <a:fld id="{547E9CB9-021E-4C8A-AD14-6BADCDC8CC3B}" type="slidenum">
              <a:rPr lang="de-DE" smtClean="0"/>
              <a:pPr>
                <a:defRPr/>
              </a:pPr>
              <a:t>21</a:t>
            </a:fld>
            <a:endParaRPr lang="de-DE"/>
          </a:p>
        </p:txBody>
      </p:sp>
    </p:spTree>
    <p:extLst>
      <p:ext uri="{BB962C8B-B14F-4D97-AF65-F5344CB8AC3E}">
        <p14:creationId xmlns:p14="http://schemas.microsoft.com/office/powerpoint/2010/main" val="34246678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Improved fallows in shifting cultivation: </a:t>
            </a:r>
          </a:p>
          <a:p>
            <a:r>
              <a:rPr lang="en-US" dirty="0"/>
              <a:t>woody species planted and left to grow during fallow</a:t>
            </a:r>
          </a:p>
          <a:p>
            <a:endParaRPr lang="en-US" dirty="0"/>
          </a:p>
          <a:p>
            <a:r>
              <a:rPr lang="en-US" dirty="0" err="1"/>
              <a:t>Taungya</a:t>
            </a:r>
            <a:r>
              <a:rPr lang="en-US" dirty="0"/>
              <a:t>: </a:t>
            </a:r>
          </a:p>
          <a:p>
            <a:r>
              <a:rPr lang="en-US" dirty="0"/>
              <a:t>combined stand of woody and agricultural species during early stages of establishment of plantations.</a:t>
            </a:r>
          </a:p>
          <a:p>
            <a:endParaRPr lang="en-US" dirty="0"/>
          </a:p>
          <a:p>
            <a:r>
              <a:rPr lang="en-US" dirty="0"/>
              <a:t>Alley cropping (hedgerow intercropping): </a:t>
            </a:r>
          </a:p>
          <a:p>
            <a:r>
              <a:rPr lang="en-US" dirty="0"/>
              <a:t>woody species in hedges, agricultural species in alleys in between hedges, </a:t>
            </a:r>
            <a:r>
              <a:rPr lang="en-US" dirty="0" err="1"/>
              <a:t>microzonal</a:t>
            </a:r>
            <a:r>
              <a:rPr lang="en-US" dirty="0"/>
              <a:t> or strip arrangement</a:t>
            </a:r>
          </a:p>
          <a:p>
            <a:endParaRPr lang="en-US" dirty="0"/>
          </a:p>
          <a:p>
            <a:r>
              <a:rPr lang="en-US" dirty="0"/>
              <a:t>Multilayer/Multispecies tree gardens: </a:t>
            </a:r>
          </a:p>
          <a:p>
            <a:r>
              <a:rPr lang="en-US" dirty="0"/>
              <a:t>multispecies, multilayer dense plant associations with no organized planting arrangements</a:t>
            </a:r>
          </a:p>
          <a:p>
            <a:endParaRPr lang="en-US" dirty="0"/>
          </a:p>
          <a:p>
            <a:r>
              <a:rPr lang="en-US" dirty="0"/>
              <a:t>Multipurpose trees on crop lands:</a:t>
            </a:r>
          </a:p>
          <a:p>
            <a:r>
              <a:rPr lang="en-US" dirty="0"/>
              <a:t>trees scattered haphazardly or according to some systematic patterns on terraces or plot/field boundaries</a:t>
            </a:r>
          </a:p>
          <a:p>
            <a:endParaRPr lang="en-US" dirty="0"/>
          </a:p>
          <a:p>
            <a:endParaRPr lang="de-DE" dirty="0"/>
          </a:p>
        </p:txBody>
      </p:sp>
      <p:sp>
        <p:nvSpPr>
          <p:cNvPr id="4" name="Foliennummernplatzhalter 3"/>
          <p:cNvSpPr>
            <a:spLocks noGrp="1"/>
          </p:cNvSpPr>
          <p:nvPr>
            <p:ph type="sldNum" sz="quarter" idx="10"/>
          </p:nvPr>
        </p:nvSpPr>
        <p:spPr/>
        <p:txBody>
          <a:bodyPr/>
          <a:lstStyle/>
          <a:p>
            <a:pPr>
              <a:defRPr/>
            </a:pPr>
            <a:fld id="{547E9CB9-021E-4C8A-AD14-6BADCDC8CC3B}" type="slidenum">
              <a:rPr lang="de-DE" smtClean="0"/>
              <a:pPr>
                <a:defRPr/>
              </a:pPr>
              <a:t>22</a:t>
            </a:fld>
            <a:endParaRPr lang="de-DE"/>
          </a:p>
        </p:txBody>
      </p:sp>
    </p:spTree>
    <p:extLst>
      <p:ext uri="{BB962C8B-B14F-4D97-AF65-F5344CB8AC3E}">
        <p14:creationId xmlns:p14="http://schemas.microsoft.com/office/powerpoint/2010/main" val="18491664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Plantation crop combinations: </a:t>
            </a:r>
          </a:p>
          <a:p>
            <a:r>
              <a:rPr lang="en-US" dirty="0"/>
              <a:t>such as integrated </a:t>
            </a:r>
            <a:r>
              <a:rPr lang="en-US" dirty="0" err="1"/>
              <a:t>multistorey</a:t>
            </a:r>
            <a:r>
              <a:rPr lang="en-US" dirty="0"/>
              <a:t> mixtures of plantation crops; of plantation crops in alternate; shade trees for plantation crops, shade trees scattered, intercropping</a:t>
            </a:r>
          </a:p>
          <a:p>
            <a:endParaRPr lang="en-US" dirty="0"/>
          </a:p>
          <a:p>
            <a:r>
              <a:rPr lang="en-US" dirty="0"/>
              <a:t>Home gardens: </a:t>
            </a:r>
          </a:p>
          <a:p>
            <a:r>
              <a:rPr lang="en-US" dirty="0" err="1"/>
              <a:t>multistorey</a:t>
            </a:r>
            <a:r>
              <a:rPr lang="en-US" dirty="0"/>
              <a:t> combination of various trees and crops around homesteads</a:t>
            </a:r>
          </a:p>
          <a:p>
            <a:endParaRPr lang="en-US" dirty="0"/>
          </a:p>
          <a:p>
            <a:r>
              <a:rPr lang="en-US" dirty="0"/>
              <a:t>Trees in soil conservation and reclamation: </a:t>
            </a:r>
          </a:p>
          <a:p>
            <a:r>
              <a:rPr lang="en-US" dirty="0"/>
              <a:t>trees on bunds, terraces, raisers, etc. with or without grass strips; trees for soil reclamation</a:t>
            </a:r>
          </a:p>
          <a:p>
            <a:endParaRPr lang="en-US" dirty="0"/>
          </a:p>
          <a:p>
            <a:r>
              <a:rPr lang="en-US" dirty="0"/>
              <a:t>Shelterbelts and windbreaks, live hedges: </a:t>
            </a:r>
          </a:p>
          <a:p>
            <a:r>
              <a:rPr lang="en-US" dirty="0"/>
              <a:t>trees around farmland/plots</a:t>
            </a:r>
          </a:p>
          <a:p>
            <a:endParaRPr lang="en-US" dirty="0"/>
          </a:p>
          <a:p>
            <a:r>
              <a:rPr lang="en-US" dirty="0" err="1"/>
              <a:t>Fuelwood</a:t>
            </a:r>
            <a:r>
              <a:rPr lang="en-US" dirty="0"/>
              <a:t> production: </a:t>
            </a:r>
          </a:p>
          <a:p>
            <a:r>
              <a:rPr lang="en-US" dirty="0" err="1"/>
              <a:t>interplanting</a:t>
            </a:r>
            <a:r>
              <a:rPr lang="en-US" dirty="0"/>
              <a:t> firewood species on or around agricultural lands</a:t>
            </a:r>
          </a:p>
          <a:p>
            <a:endParaRPr lang="de-DE" dirty="0"/>
          </a:p>
        </p:txBody>
      </p:sp>
      <p:sp>
        <p:nvSpPr>
          <p:cNvPr id="4" name="Foliennummernplatzhalter 3"/>
          <p:cNvSpPr>
            <a:spLocks noGrp="1"/>
          </p:cNvSpPr>
          <p:nvPr>
            <p:ph type="sldNum" sz="quarter" idx="10"/>
          </p:nvPr>
        </p:nvSpPr>
        <p:spPr/>
        <p:txBody>
          <a:bodyPr/>
          <a:lstStyle/>
          <a:p>
            <a:pPr>
              <a:defRPr/>
            </a:pPr>
            <a:fld id="{547E9CB9-021E-4C8A-AD14-6BADCDC8CC3B}" type="slidenum">
              <a:rPr lang="de-DE" smtClean="0"/>
              <a:pPr>
                <a:defRPr/>
              </a:pPr>
              <a:t>23</a:t>
            </a:fld>
            <a:endParaRPr lang="de-DE"/>
          </a:p>
        </p:txBody>
      </p:sp>
    </p:spTree>
    <p:extLst>
      <p:ext uri="{BB962C8B-B14F-4D97-AF65-F5344CB8AC3E}">
        <p14:creationId xmlns:p14="http://schemas.microsoft.com/office/powerpoint/2010/main" val="1405817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 strictly scientific definition of agroforestry should stress two characteristics common to all forms of agroforestry and separate them from the other forms of land use, namely:</a:t>
            </a:r>
          </a:p>
          <a:p>
            <a:endParaRPr lang="en-US" dirty="0"/>
          </a:p>
          <a:p>
            <a:r>
              <a:rPr lang="en-US" dirty="0"/>
              <a:t>the deliberate growing of woody perennials on the same unit of land as agricultural crops and/or animals, either in some form of spatial mixture or sequence</a:t>
            </a:r>
          </a:p>
          <a:p>
            <a:endParaRPr lang="en-US" dirty="0"/>
          </a:p>
          <a:p>
            <a:r>
              <a:rPr lang="en-US" dirty="0"/>
              <a:t>there must be a significant interaction (positive and/or negative) between the woody and non-woody components of the system, either ecological and/or economical</a:t>
            </a:r>
          </a:p>
          <a:p>
            <a:endParaRPr lang="en-US" dirty="0"/>
          </a:p>
          <a:p>
            <a:r>
              <a:rPr lang="en-US" dirty="0"/>
              <a:t>World Agroforestry Center (ICRAF): “Agroforestry is a collective name for land-use systems and technologies where woody perennials (trees, shrubs, palms, bamboos, etc.) are deliberately used on the same land-management units as agricultural crops and/or animals, in some form of spatial arrangement or temporal sequence. </a:t>
            </a:r>
            <a:br>
              <a:rPr lang="en-US" dirty="0"/>
            </a:br>
            <a:r>
              <a:rPr lang="en-US" dirty="0"/>
              <a:t>In agroforestry systems there are both ecological and economical interactions between the different components.” </a:t>
            </a:r>
            <a:br>
              <a:rPr lang="en-US" dirty="0"/>
            </a:br>
            <a:r>
              <a:rPr lang="en-US" dirty="0"/>
              <a:t>Agroforestry is “a dynamic, ecologically based natural resource management system that, through the integration of trees on farms and in the agricultural landscape, diversifies and sustains production for increased social, economic and environmental benefits for land-users at all levels.”</a:t>
            </a:r>
          </a:p>
          <a:p>
            <a:endParaRPr lang="de-DE" dirty="0"/>
          </a:p>
        </p:txBody>
      </p:sp>
      <p:sp>
        <p:nvSpPr>
          <p:cNvPr id="4" name="Foliennummernplatzhalter 3"/>
          <p:cNvSpPr>
            <a:spLocks noGrp="1"/>
          </p:cNvSpPr>
          <p:nvPr>
            <p:ph type="sldNum" sz="quarter" idx="10"/>
          </p:nvPr>
        </p:nvSpPr>
        <p:spPr/>
        <p:txBody>
          <a:bodyPr/>
          <a:lstStyle/>
          <a:p>
            <a:pPr>
              <a:defRPr/>
            </a:pPr>
            <a:fld id="{547E9CB9-021E-4C8A-AD14-6BADCDC8CC3B}" type="slidenum">
              <a:rPr lang="de-DE" smtClean="0"/>
              <a:pPr>
                <a:defRPr/>
              </a:pPr>
              <a:t>4</a:t>
            </a:fld>
            <a:endParaRPr lang="de-DE"/>
          </a:p>
        </p:txBody>
      </p:sp>
    </p:spTree>
    <p:extLst>
      <p:ext uri="{BB962C8B-B14F-4D97-AF65-F5344CB8AC3E}">
        <p14:creationId xmlns:p14="http://schemas.microsoft.com/office/powerpoint/2010/main" val="3898843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Trees on rangeland or pastures: </a:t>
            </a:r>
          </a:p>
          <a:p>
            <a:r>
              <a:rPr lang="en-US" dirty="0"/>
              <a:t>trees scattered irregularly or arranged according to some systematic pattern</a:t>
            </a:r>
          </a:p>
          <a:p>
            <a:endParaRPr lang="en-US" dirty="0"/>
          </a:p>
          <a:p>
            <a:r>
              <a:rPr lang="en-US" dirty="0"/>
              <a:t>Protein banks: </a:t>
            </a:r>
          </a:p>
          <a:p>
            <a:r>
              <a:rPr lang="en-US" dirty="0"/>
              <a:t>production of protein-rich tree fodder on farm/rangelands for cut-and-carry fodder production</a:t>
            </a:r>
          </a:p>
          <a:p>
            <a:endParaRPr lang="en-US" dirty="0"/>
          </a:p>
          <a:p>
            <a:r>
              <a:rPr lang="en-US" dirty="0"/>
              <a:t>Plantation crops with pastures and animals: </a:t>
            </a:r>
          </a:p>
          <a:p>
            <a:r>
              <a:rPr lang="en-US" dirty="0"/>
              <a:t>for example, cattle under coconuts in south-east Asia and the south Pacific</a:t>
            </a:r>
          </a:p>
          <a:p>
            <a:endParaRPr lang="de-DE" dirty="0"/>
          </a:p>
        </p:txBody>
      </p:sp>
      <p:sp>
        <p:nvSpPr>
          <p:cNvPr id="4" name="Foliennummernplatzhalter 3"/>
          <p:cNvSpPr>
            <a:spLocks noGrp="1"/>
          </p:cNvSpPr>
          <p:nvPr>
            <p:ph type="sldNum" sz="quarter" idx="10"/>
          </p:nvPr>
        </p:nvSpPr>
        <p:spPr/>
        <p:txBody>
          <a:bodyPr/>
          <a:lstStyle/>
          <a:p>
            <a:pPr>
              <a:defRPr/>
            </a:pPr>
            <a:fld id="{547E9CB9-021E-4C8A-AD14-6BADCDC8CC3B}" type="slidenum">
              <a:rPr lang="de-DE" smtClean="0"/>
              <a:pPr>
                <a:defRPr/>
              </a:pPr>
              <a:t>24</a:t>
            </a:fld>
            <a:endParaRPr lang="de-DE"/>
          </a:p>
        </p:txBody>
      </p:sp>
    </p:spTree>
    <p:extLst>
      <p:ext uri="{BB962C8B-B14F-4D97-AF65-F5344CB8AC3E}">
        <p14:creationId xmlns:p14="http://schemas.microsoft.com/office/powerpoint/2010/main" val="42591208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Homegardens</a:t>
            </a:r>
            <a:r>
              <a:rPr lang="de-DE" dirty="0"/>
              <a:t> </a:t>
            </a:r>
            <a:r>
              <a:rPr lang="de-DE" dirty="0" err="1"/>
              <a:t>involving</a:t>
            </a:r>
            <a:r>
              <a:rPr lang="de-DE" dirty="0"/>
              <a:t> </a:t>
            </a:r>
            <a:r>
              <a:rPr lang="de-DE" dirty="0" err="1"/>
              <a:t>animals</a:t>
            </a:r>
            <a:r>
              <a:rPr lang="de-DE" dirty="0"/>
              <a:t>: </a:t>
            </a:r>
          </a:p>
          <a:p>
            <a:r>
              <a:rPr lang="de-DE" dirty="0" err="1"/>
              <a:t>intimate</a:t>
            </a:r>
            <a:r>
              <a:rPr lang="de-DE" dirty="0"/>
              <a:t>, </a:t>
            </a:r>
            <a:r>
              <a:rPr lang="de-DE" dirty="0" err="1"/>
              <a:t>multistorey</a:t>
            </a:r>
            <a:r>
              <a:rPr lang="de-DE" dirty="0"/>
              <a:t> </a:t>
            </a:r>
            <a:r>
              <a:rPr lang="de-DE" dirty="0" err="1"/>
              <a:t>combination</a:t>
            </a:r>
            <a:r>
              <a:rPr lang="de-DE" dirty="0"/>
              <a:t> </a:t>
            </a:r>
            <a:r>
              <a:rPr lang="de-DE" dirty="0" err="1"/>
              <a:t>of</a:t>
            </a:r>
            <a:r>
              <a:rPr lang="de-DE" dirty="0"/>
              <a:t> </a:t>
            </a:r>
            <a:r>
              <a:rPr lang="de-DE" dirty="0" err="1"/>
              <a:t>various</a:t>
            </a:r>
            <a:r>
              <a:rPr lang="de-DE" dirty="0"/>
              <a:t> </a:t>
            </a:r>
            <a:r>
              <a:rPr lang="de-DE" dirty="0" err="1"/>
              <a:t>trees</a:t>
            </a:r>
            <a:r>
              <a:rPr lang="de-DE" dirty="0"/>
              <a:t> </a:t>
            </a:r>
            <a:r>
              <a:rPr lang="de-DE" dirty="0" err="1"/>
              <a:t>and</a:t>
            </a:r>
            <a:r>
              <a:rPr lang="de-DE" dirty="0"/>
              <a:t> </a:t>
            </a:r>
            <a:r>
              <a:rPr lang="de-DE" dirty="0" err="1"/>
              <a:t>crops</a:t>
            </a:r>
            <a:r>
              <a:rPr lang="de-DE" dirty="0"/>
              <a:t>, </a:t>
            </a:r>
            <a:r>
              <a:rPr lang="de-DE" dirty="0" err="1"/>
              <a:t>and</a:t>
            </a:r>
            <a:r>
              <a:rPr lang="de-DE" dirty="0"/>
              <a:t> </a:t>
            </a:r>
            <a:r>
              <a:rPr lang="de-DE" dirty="0" err="1"/>
              <a:t>animals</a:t>
            </a:r>
            <a:r>
              <a:rPr lang="de-DE" dirty="0"/>
              <a:t>, </a:t>
            </a:r>
            <a:r>
              <a:rPr lang="de-DE" dirty="0" err="1"/>
              <a:t>around</a:t>
            </a:r>
            <a:r>
              <a:rPr lang="de-DE" dirty="0"/>
              <a:t> </a:t>
            </a:r>
            <a:r>
              <a:rPr lang="de-DE" dirty="0" err="1"/>
              <a:t>homesteads</a:t>
            </a:r>
            <a:endParaRPr lang="de-DE" dirty="0"/>
          </a:p>
          <a:p>
            <a:endParaRPr lang="de-DE" dirty="0"/>
          </a:p>
          <a:p>
            <a:r>
              <a:rPr lang="de-DE" dirty="0"/>
              <a:t>Multipurpose </a:t>
            </a:r>
            <a:r>
              <a:rPr lang="de-DE" dirty="0" err="1"/>
              <a:t>woody</a:t>
            </a:r>
            <a:r>
              <a:rPr lang="de-DE" dirty="0"/>
              <a:t> </a:t>
            </a:r>
            <a:r>
              <a:rPr lang="de-DE" dirty="0" err="1"/>
              <a:t>hedgerows</a:t>
            </a:r>
            <a:r>
              <a:rPr lang="de-DE" dirty="0"/>
              <a:t>: </a:t>
            </a:r>
          </a:p>
          <a:p>
            <a:r>
              <a:rPr lang="de-DE" dirty="0" err="1"/>
              <a:t>woody</a:t>
            </a:r>
            <a:r>
              <a:rPr lang="de-DE" dirty="0"/>
              <a:t> </a:t>
            </a:r>
            <a:r>
              <a:rPr lang="de-DE" dirty="0" err="1"/>
              <a:t>hedges</a:t>
            </a:r>
            <a:r>
              <a:rPr lang="de-DE" dirty="0"/>
              <a:t> </a:t>
            </a:r>
            <a:r>
              <a:rPr lang="de-DE" dirty="0" err="1"/>
              <a:t>for</a:t>
            </a:r>
            <a:r>
              <a:rPr lang="de-DE" dirty="0"/>
              <a:t> browse, </a:t>
            </a:r>
            <a:r>
              <a:rPr lang="de-DE" dirty="0" err="1"/>
              <a:t>mulch</a:t>
            </a:r>
            <a:r>
              <a:rPr lang="de-DE" dirty="0"/>
              <a:t>, </a:t>
            </a:r>
            <a:r>
              <a:rPr lang="de-DE" dirty="0" err="1"/>
              <a:t>green</a:t>
            </a:r>
            <a:r>
              <a:rPr lang="de-DE" dirty="0"/>
              <a:t> </a:t>
            </a:r>
            <a:r>
              <a:rPr lang="de-DE" dirty="0" err="1"/>
              <a:t>manure</a:t>
            </a:r>
            <a:r>
              <a:rPr lang="de-DE" dirty="0"/>
              <a:t>, </a:t>
            </a:r>
            <a:r>
              <a:rPr lang="de-DE" dirty="0" err="1"/>
              <a:t>soil</a:t>
            </a:r>
            <a:r>
              <a:rPr lang="de-DE" dirty="0"/>
              <a:t> </a:t>
            </a:r>
            <a:r>
              <a:rPr lang="de-DE" dirty="0" err="1"/>
              <a:t>conservation</a:t>
            </a:r>
            <a:r>
              <a:rPr lang="de-DE" dirty="0"/>
              <a:t>, etc.</a:t>
            </a:r>
          </a:p>
          <a:p>
            <a:endParaRPr lang="de-DE" dirty="0"/>
          </a:p>
          <a:p>
            <a:r>
              <a:rPr lang="de-DE" dirty="0" err="1"/>
              <a:t>Apiculture</a:t>
            </a:r>
            <a:r>
              <a:rPr lang="de-DE" dirty="0"/>
              <a:t> </a:t>
            </a:r>
            <a:r>
              <a:rPr lang="de-DE" dirty="0" err="1"/>
              <a:t>with</a:t>
            </a:r>
            <a:r>
              <a:rPr lang="de-DE" dirty="0"/>
              <a:t> </a:t>
            </a:r>
            <a:r>
              <a:rPr lang="de-DE" dirty="0" err="1"/>
              <a:t>trees</a:t>
            </a:r>
            <a:r>
              <a:rPr lang="de-DE" dirty="0"/>
              <a:t>: </a:t>
            </a:r>
          </a:p>
          <a:p>
            <a:r>
              <a:rPr lang="de-DE" dirty="0" err="1"/>
              <a:t>trees</a:t>
            </a:r>
            <a:r>
              <a:rPr lang="de-DE" dirty="0"/>
              <a:t> </a:t>
            </a:r>
            <a:r>
              <a:rPr lang="de-DE" dirty="0" err="1"/>
              <a:t>for</a:t>
            </a:r>
            <a:r>
              <a:rPr lang="de-DE" dirty="0"/>
              <a:t> </a:t>
            </a:r>
            <a:r>
              <a:rPr lang="de-DE" dirty="0" err="1"/>
              <a:t>honey</a:t>
            </a:r>
            <a:r>
              <a:rPr lang="de-DE" dirty="0"/>
              <a:t> </a:t>
            </a:r>
            <a:r>
              <a:rPr lang="de-DE" dirty="0" err="1"/>
              <a:t>production</a:t>
            </a:r>
            <a:endParaRPr lang="de-DE" dirty="0"/>
          </a:p>
          <a:p>
            <a:endParaRPr lang="de-DE" dirty="0"/>
          </a:p>
          <a:p>
            <a:r>
              <a:rPr lang="de-DE" dirty="0" err="1"/>
              <a:t>Aquaforestry</a:t>
            </a:r>
            <a:r>
              <a:rPr lang="de-DE" dirty="0"/>
              <a:t>: </a:t>
            </a:r>
          </a:p>
          <a:p>
            <a:r>
              <a:rPr lang="de-DE" dirty="0" err="1"/>
              <a:t>trees</a:t>
            </a:r>
            <a:r>
              <a:rPr lang="de-DE" dirty="0"/>
              <a:t> </a:t>
            </a:r>
            <a:r>
              <a:rPr lang="de-DE" dirty="0" err="1"/>
              <a:t>lining</a:t>
            </a:r>
            <a:r>
              <a:rPr lang="de-DE" dirty="0"/>
              <a:t> </a:t>
            </a:r>
            <a:r>
              <a:rPr lang="de-DE" dirty="0" err="1"/>
              <a:t>fish</a:t>
            </a:r>
            <a:r>
              <a:rPr lang="de-DE" dirty="0"/>
              <a:t> </a:t>
            </a:r>
            <a:r>
              <a:rPr lang="de-DE" dirty="0" err="1"/>
              <a:t>ponds</a:t>
            </a:r>
            <a:r>
              <a:rPr lang="de-DE" dirty="0"/>
              <a:t>, </a:t>
            </a:r>
            <a:r>
              <a:rPr lang="de-DE" dirty="0" err="1"/>
              <a:t>tree</a:t>
            </a:r>
            <a:r>
              <a:rPr lang="de-DE" dirty="0"/>
              <a:t> </a:t>
            </a:r>
            <a:r>
              <a:rPr lang="de-DE" dirty="0" err="1"/>
              <a:t>leaves</a:t>
            </a:r>
            <a:r>
              <a:rPr lang="de-DE" dirty="0"/>
              <a:t> </a:t>
            </a:r>
            <a:r>
              <a:rPr lang="de-DE" dirty="0" err="1"/>
              <a:t>being</a:t>
            </a:r>
            <a:r>
              <a:rPr lang="de-DE" dirty="0"/>
              <a:t> </a:t>
            </a:r>
            <a:r>
              <a:rPr lang="de-DE" dirty="0" err="1"/>
              <a:t>used</a:t>
            </a:r>
            <a:r>
              <a:rPr lang="de-DE" dirty="0"/>
              <a:t> </a:t>
            </a:r>
            <a:r>
              <a:rPr lang="de-DE" dirty="0" err="1"/>
              <a:t>as</a:t>
            </a:r>
            <a:r>
              <a:rPr lang="de-DE" dirty="0"/>
              <a:t> '</a:t>
            </a:r>
            <a:r>
              <a:rPr lang="de-DE" dirty="0" err="1"/>
              <a:t>forage</a:t>
            </a:r>
            <a:r>
              <a:rPr lang="de-DE" dirty="0"/>
              <a:t>' </a:t>
            </a:r>
            <a:r>
              <a:rPr lang="de-DE" dirty="0" err="1"/>
              <a:t>for</a:t>
            </a:r>
            <a:r>
              <a:rPr lang="de-DE" dirty="0"/>
              <a:t> </a:t>
            </a:r>
            <a:r>
              <a:rPr lang="de-DE" dirty="0" err="1"/>
              <a:t>fish</a:t>
            </a:r>
            <a:endParaRPr lang="de-DE" dirty="0"/>
          </a:p>
          <a:p>
            <a:endParaRPr lang="de-DE" dirty="0"/>
          </a:p>
          <a:p>
            <a:r>
              <a:rPr lang="de-DE" dirty="0"/>
              <a:t>Multipurpose </a:t>
            </a:r>
            <a:r>
              <a:rPr lang="de-DE" dirty="0" err="1"/>
              <a:t>woodlots</a:t>
            </a:r>
            <a:r>
              <a:rPr lang="de-DE" dirty="0"/>
              <a:t>: </a:t>
            </a:r>
          </a:p>
          <a:p>
            <a:r>
              <a:rPr lang="de-DE" dirty="0" err="1"/>
              <a:t>for</a:t>
            </a:r>
            <a:r>
              <a:rPr lang="de-DE" dirty="0"/>
              <a:t> </a:t>
            </a:r>
            <a:r>
              <a:rPr lang="de-DE" dirty="0" err="1"/>
              <a:t>various</a:t>
            </a:r>
            <a:r>
              <a:rPr lang="de-DE" dirty="0"/>
              <a:t> </a:t>
            </a:r>
            <a:r>
              <a:rPr lang="de-DE" dirty="0" err="1"/>
              <a:t>purposes</a:t>
            </a:r>
            <a:r>
              <a:rPr lang="de-DE" dirty="0"/>
              <a:t> (</a:t>
            </a:r>
            <a:r>
              <a:rPr lang="de-DE" dirty="0" err="1"/>
              <a:t>wood</a:t>
            </a:r>
            <a:r>
              <a:rPr lang="de-DE" dirty="0"/>
              <a:t>, </a:t>
            </a:r>
            <a:r>
              <a:rPr lang="de-DE" dirty="0" err="1"/>
              <a:t>fodder</a:t>
            </a:r>
            <a:r>
              <a:rPr lang="de-DE" dirty="0"/>
              <a:t>, </a:t>
            </a:r>
            <a:r>
              <a:rPr lang="de-DE" dirty="0" err="1"/>
              <a:t>soil</a:t>
            </a:r>
            <a:r>
              <a:rPr lang="de-DE" dirty="0"/>
              <a:t> </a:t>
            </a:r>
            <a:r>
              <a:rPr lang="de-DE" dirty="0" err="1"/>
              <a:t>protection</a:t>
            </a:r>
            <a:r>
              <a:rPr lang="de-DE" dirty="0"/>
              <a:t>, </a:t>
            </a:r>
            <a:r>
              <a:rPr lang="de-DE" dirty="0" err="1"/>
              <a:t>soil</a:t>
            </a:r>
            <a:r>
              <a:rPr lang="de-DE" dirty="0"/>
              <a:t> </a:t>
            </a:r>
            <a:r>
              <a:rPr lang="de-DE" dirty="0" err="1"/>
              <a:t>reclamation</a:t>
            </a:r>
            <a:r>
              <a:rPr lang="de-DE" dirty="0"/>
              <a:t>, etc.)</a:t>
            </a:r>
          </a:p>
          <a:p>
            <a:endParaRPr lang="de-DE" dirty="0"/>
          </a:p>
          <a:p>
            <a:endParaRPr lang="de-DE" dirty="0"/>
          </a:p>
        </p:txBody>
      </p:sp>
      <p:sp>
        <p:nvSpPr>
          <p:cNvPr id="4" name="Foliennummernplatzhalter 3"/>
          <p:cNvSpPr>
            <a:spLocks noGrp="1"/>
          </p:cNvSpPr>
          <p:nvPr>
            <p:ph type="sldNum" sz="quarter" idx="10"/>
          </p:nvPr>
        </p:nvSpPr>
        <p:spPr/>
        <p:txBody>
          <a:bodyPr/>
          <a:lstStyle/>
          <a:p>
            <a:pPr>
              <a:defRPr/>
            </a:pPr>
            <a:fld id="{547E9CB9-021E-4C8A-AD14-6BADCDC8CC3B}" type="slidenum">
              <a:rPr lang="de-DE" smtClean="0"/>
              <a:pPr>
                <a:defRPr/>
              </a:pPr>
              <a:t>25</a:t>
            </a:fld>
            <a:endParaRPr lang="de-DE"/>
          </a:p>
        </p:txBody>
      </p:sp>
    </p:spTree>
    <p:extLst>
      <p:ext uri="{BB962C8B-B14F-4D97-AF65-F5344CB8AC3E}">
        <p14:creationId xmlns:p14="http://schemas.microsoft.com/office/powerpoint/2010/main" val="32792806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Today, agroforestry is recognized as an integrated applied science that has the potential for addressing many of the land-management and environmental problems found in both developing and industrialized nations. </a:t>
            </a:r>
          </a:p>
          <a:p>
            <a:endParaRPr lang="en-US" dirty="0"/>
          </a:p>
          <a:p>
            <a:r>
              <a:rPr lang="en-US" dirty="0"/>
              <a:t>A large number of traditional as well as improved agroforestry systems has been recognized from different parts of the world. </a:t>
            </a:r>
          </a:p>
          <a:p>
            <a:endParaRPr lang="en-US" dirty="0"/>
          </a:p>
          <a:p>
            <a:r>
              <a:rPr lang="en-US" dirty="0"/>
              <a:t>Numerous and diverse agroforestry systems can be found in the tropics, partly because of their favorable climatic conditions and partly because of the socio-economic factors such as human-population pressure, more availability of labor, smaller land-holding size, complex land tenure, and less proximity to markets.</a:t>
            </a:r>
          </a:p>
          <a:p>
            <a:endParaRPr lang="en-US" dirty="0"/>
          </a:p>
          <a:p>
            <a:r>
              <a:rPr lang="en-US" dirty="0"/>
              <a:t>Lets</a:t>
            </a:r>
            <a:r>
              <a:rPr lang="en-US" baseline="0" dirty="0"/>
              <a:t> discuss this table….</a:t>
            </a:r>
            <a:endParaRPr lang="de-DE" dirty="0"/>
          </a:p>
        </p:txBody>
      </p:sp>
      <p:sp>
        <p:nvSpPr>
          <p:cNvPr id="4" name="Foliennummernplatzhalter 3"/>
          <p:cNvSpPr>
            <a:spLocks noGrp="1"/>
          </p:cNvSpPr>
          <p:nvPr>
            <p:ph type="sldNum" sz="quarter" idx="10"/>
          </p:nvPr>
        </p:nvSpPr>
        <p:spPr/>
        <p:txBody>
          <a:bodyPr/>
          <a:lstStyle/>
          <a:p>
            <a:pPr>
              <a:defRPr/>
            </a:pPr>
            <a:fld id="{547E9CB9-021E-4C8A-AD14-6BADCDC8CC3B}" type="slidenum">
              <a:rPr lang="de-DE" smtClean="0"/>
              <a:pPr>
                <a:defRPr/>
              </a:pPr>
              <a:t>26</a:t>
            </a:fld>
            <a:endParaRPr lang="de-DE"/>
          </a:p>
        </p:txBody>
      </p:sp>
    </p:spTree>
    <p:extLst>
      <p:ext uri="{BB962C8B-B14F-4D97-AF65-F5344CB8AC3E}">
        <p14:creationId xmlns:p14="http://schemas.microsoft.com/office/powerpoint/2010/main" val="26786627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Second </a:t>
            </a:r>
            <a:r>
              <a:rPr lang="de-DE" dirty="0" err="1"/>
              <a:t>part</a:t>
            </a:r>
            <a:r>
              <a:rPr lang="de-DE" baseline="0" dirty="0"/>
              <a:t> </a:t>
            </a:r>
            <a:r>
              <a:rPr lang="de-DE" baseline="0" dirty="0" err="1"/>
              <a:t>of</a:t>
            </a:r>
            <a:r>
              <a:rPr lang="de-DE" baseline="0" dirty="0"/>
              <a:t> </a:t>
            </a:r>
            <a:r>
              <a:rPr lang="de-DE" baseline="0" dirty="0" err="1"/>
              <a:t>the</a:t>
            </a:r>
            <a:r>
              <a:rPr lang="de-DE" baseline="0" dirty="0"/>
              <a:t> </a:t>
            </a:r>
            <a:r>
              <a:rPr lang="de-DE" baseline="0" dirty="0" err="1"/>
              <a:t>table</a:t>
            </a:r>
            <a:r>
              <a:rPr lang="de-DE" baseline="0" dirty="0"/>
              <a:t>… </a:t>
            </a:r>
            <a:endParaRPr lang="de-DE" dirty="0"/>
          </a:p>
        </p:txBody>
      </p:sp>
      <p:sp>
        <p:nvSpPr>
          <p:cNvPr id="4" name="Foliennummernplatzhalter 3"/>
          <p:cNvSpPr>
            <a:spLocks noGrp="1"/>
          </p:cNvSpPr>
          <p:nvPr>
            <p:ph type="sldNum" sz="quarter" idx="10"/>
          </p:nvPr>
        </p:nvSpPr>
        <p:spPr/>
        <p:txBody>
          <a:bodyPr/>
          <a:lstStyle/>
          <a:p>
            <a:pPr>
              <a:defRPr/>
            </a:pPr>
            <a:fld id="{547E9CB9-021E-4C8A-AD14-6BADCDC8CC3B}" type="slidenum">
              <a:rPr lang="de-DE" smtClean="0"/>
              <a:pPr>
                <a:defRPr/>
              </a:pPr>
              <a:t>27</a:t>
            </a:fld>
            <a:endParaRPr lang="de-DE"/>
          </a:p>
        </p:txBody>
      </p:sp>
    </p:spTree>
    <p:extLst>
      <p:ext uri="{BB962C8B-B14F-4D97-AF65-F5344CB8AC3E}">
        <p14:creationId xmlns:p14="http://schemas.microsoft.com/office/powerpoint/2010/main" val="6832685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Agroforestry systems perform a multitude of services</a:t>
            </a:r>
          </a:p>
          <a:p>
            <a:r>
              <a:rPr lang="en-US" dirty="0"/>
              <a:t>environmental</a:t>
            </a:r>
          </a:p>
          <a:p>
            <a:r>
              <a:rPr lang="en-US" dirty="0"/>
              <a:t>economic and </a:t>
            </a:r>
          </a:p>
          <a:p>
            <a:r>
              <a:rPr lang="en-US" dirty="0"/>
              <a:t>social</a:t>
            </a:r>
          </a:p>
          <a:p>
            <a:endParaRPr lang="de-DE" dirty="0"/>
          </a:p>
        </p:txBody>
      </p:sp>
      <p:sp>
        <p:nvSpPr>
          <p:cNvPr id="4" name="Foliennummernplatzhalter 3"/>
          <p:cNvSpPr>
            <a:spLocks noGrp="1"/>
          </p:cNvSpPr>
          <p:nvPr>
            <p:ph type="sldNum" sz="quarter" idx="10"/>
          </p:nvPr>
        </p:nvSpPr>
        <p:spPr/>
        <p:txBody>
          <a:bodyPr/>
          <a:lstStyle/>
          <a:p>
            <a:pPr>
              <a:defRPr/>
            </a:pPr>
            <a:fld id="{547E9CB9-021E-4C8A-AD14-6BADCDC8CC3B}" type="slidenum">
              <a:rPr lang="de-DE" smtClean="0"/>
              <a:pPr>
                <a:defRPr/>
              </a:pPr>
              <a:t>28</a:t>
            </a:fld>
            <a:endParaRPr lang="de-DE"/>
          </a:p>
        </p:txBody>
      </p:sp>
    </p:spTree>
    <p:extLst>
      <p:ext uri="{BB962C8B-B14F-4D97-AF65-F5344CB8AC3E}">
        <p14:creationId xmlns:p14="http://schemas.microsoft.com/office/powerpoint/2010/main" val="31649651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careful and integrated planning of agroforestry systems protects natural resources and therefore provides many services for the local, national and global community:</a:t>
            </a:r>
          </a:p>
          <a:p>
            <a:endParaRPr lang="en-US" dirty="0"/>
          </a:p>
          <a:p>
            <a:r>
              <a:rPr lang="en-US" dirty="0"/>
              <a:t>Protection of biodiversity: </a:t>
            </a:r>
          </a:p>
          <a:p>
            <a:r>
              <a:rPr lang="en-US" dirty="0"/>
              <a:t>as trees create suitable environments for a multitude of plants, insects and animals, agroforestry can help protect and increase local biodiversity of wild and domesticated species and varieties</a:t>
            </a:r>
          </a:p>
          <a:p>
            <a:endParaRPr lang="en-US" dirty="0"/>
          </a:p>
          <a:p>
            <a:r>
              <a:rPr lang="en-US" dirty="0"/>
              <a:t>Conservation of soils: </a:t>
            </a:r>
          </a:p>
          <a:p>
            <a:r>
              <a:rPr lang="en-US" dirty="0"/>
              <a:t>the roots of trees and shrubs help to strengthen soil structure, thus mitigating erosion through wind and water and preventing possible landslides</a:t>
            </a:r>
          </a:p>
          <a:p>
            <a:endParaRPr lang="en-US" dirty="0"/>
          </a:p>
          <a:p>
            <a:r>
              <a:rPr lang="en-US" dirty="0"/>
              <a:t>Enhancement of soil fertility: </a:t>
            </a:r>
          </a:p>
          <a:p>
            <a:r>
              <a:rPr lang="en-US" dirty="0"/>
              <a:t>by using certain trees with nitrogen-fixation functions, agroforestry can restore soil fertility using less, if any, inputs</a:t>
            </a:r>
          </a:p>
          <a:p>
            <a:endParaRPr lang="en-US" dirty="0"/>
          </a:p>
          <a:p>
            <a:r>
              <a:rPr lang="en-US" dirty="0"/>
              <a:t>Reclamation of degraded soils: </a:t>
            </a:r>
          </a:p>
          <a:p>
            <a:r>
              <a:rPr lang="en-US" dirty="0"/>
              <a:t>the augmentation of tree cover on agricultural land is an efficient way to do landscape restoration without sacrificing agricultural production</a:t>
            </a:r>
          </a:p>
          <a:p>
            <a:endParaRPr lang="en-US" dirty="0"/>
          </a:p>
        </p:txBody>
      </p:sp>
      <p:sp>
        <p:nvSpPr>
          <p:cNvPr id="4" name="Foliennummernplatzhalter 3"/>
          <p:cNvSpPr>
            <a:spLocks noGrp="1"/>
          </p:cNvSpPr>
          <p:nvPr>
            <p:ph type="sldNum" sz="quarter" idx="10"/>
          </p:nvPr>
        </p:nvSpPr>
        <p:spPr/>
        <p:txBody>
          <a:bodyPr/>
          <a:lstStyle/>
          <a:p>
            <a:pPr>
              <a:defRPr/>
            </a:pPr>
            <a:fld id="{547E9CB9-021E-4C8A-AD14-6BADCDC8CC3B}" type="slidenum">
              <a:rPr lang="de-DE" smtClean="0"/>
              <a:pPr>
                <a:defRPr/>
              </a:pPr>
              <a:t>29</a:t>
            </a:fld>
            <a:endParaRPr lang="de-DE"/>
          </a:p>
        </p:txBody>
      </p:sp>
    </p:spTree>
    <p:extLst>
      <p:ext uri="{BB962C8B-B14F-4D97-AF65-F5344CB8AC3E}">
        <p14:creationId xmlns:p14="http://schemas.microsoft.com/office/powerpoint/2010/main" val="22529437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Reduction of pesticide use: </a:t>
            </a:r>
          </a:p>
          <a:p>
            <a:r>
              <a:rPr lang="en-US" dirty="0"/>
              <a:t>By providing shelter to natural enemies and making use of crops and trees' complementary pest resistance mechanisms, agroforestry reduces the need for pesticides</a:t>
            </a:r>
          </a:p>
          <a:p>
            <a:endParaRPr lang="en-US" dirty="0"/>
          </a:p>
          <a:p>
            <a:r>
              <a:rPr lang="en-US" dirty="0"/>
              <a:t>Watershed stabilization: </a:t>
            </a:r>
          </a:p>
          <a:p>
            <a:r>
              <a:rPr lang="en-US" dirty="0"/>
              <a:t>the capturing, filtering and storing of water resources by trees can help improve the quality of water and its quantity, with potential benefits for the entire watershed</a:t>
            </a:r>
          </a:p>
          <a:p>
            <a:endParaRPr lang="en-US" dirty="0"/>
          </a:p>
          <a:p>
            <a:r>
              <a:rPr lang="en-US" dirty="0"/>
              <a:t>Water conservation: </a:t>
            </a:r>
          </a:p>
          <a:p>
            <a:r>
              <a:rPr lang="en-US" dirty="0"/>
              <a:t>the water conservation functions of trees and forests help prevent or fight desertification and its environmental and social consequences</a:t>
            </a:r>
          </a:p>
          <a:p>
            <a:endParaRPr lang="en-US" dirty="0"/>
          </a:p>
          <a:p>
            <a:endParaRPr lang="de-DE" dirty="0"/>
          </a:p>
        </p:txBody>
      </p:sp>
      <p:sp>
        <p:nvSpPr>
          <p:cNvPr id="4" name="Foliennummernplatzhalter 3"/>
          <p:cNvSpPr>
            <a:spLocks noGrp="1"/>
          </p:cNvSpPr>
          <p:nvPr>
            <p:ph type="sldNum" sz="quarter" idx="10"/>
          </p:nvPr>
        </p:nvSpPr>
        <p:spPr/>
        <p:txBody>
          <a:bodyPr/>
          <a:lstStyle/>
          <a:p>
            <a:pPr>
              <a:defRPr/>
            </a:pPr>
            <a:fld id="{547E9CB9-021E-4C8A-AD14-6BADCDC8CC3B}" type="slidenum">
              <a:rPr lang="de-DE" smtClean="0"/>
              <a:pPr>
                <a:defRPr/>
              </a:pPr>
              <a:t>30</a:t>
            </a:fld>
            <a:endParaRPr lang="de-DE"/>
          </a:p>
        </p:txBody>
      </p:sp>
    </p:spTree>
    <p:extLst>
      <p:ext uri="{BB962C8B-B14F-4D97-AF65-F5344CB8AC3E}">
        <p14:creationId xmlns:p14="http://schemas.microsoft.com/office/powerpoint/2010/main" val="31217611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Climate change mitigation and adaptation: </a:t>
            </a:r>
          </a:p>
          <a:p>
            <a:r>
              <a:rPr lang="en-US" dirty="0"/>
              <a:t>integrating trees in agricultural systems can help to reduce impact of climate change on agriculture and, inversely, decrease agriculture’s contribution to the phenomenon:</a:t>
            </a:r>
          </a:p>
          <a:p>
            <a:endParaRPr lang="en-US" dirty="0"/>
          </a:p>
          <a:p>
            <a:pPr lvl="1"/>
            <a:r>
              <a:rPr lang="en-US" dirty="0"/>
              <a:t>Sourcing wood products from on farm production decreases the need to cut forest trees, thus reducing the rate of deforestation, which is one of the main factors contributing to climate change</a:t>
            </a:r>
          </a:p>
          <a:p>
            <a:pPr lvl="1"/>
            <a:endParaRPr lang="en-US" dirty="0"/>
          </a:p>
          <a:p>
            <a:pPr lvl="1"/>
            <a:r>
              <a:rPr lang="en-US" dirty="0"/>
              <a:t>Better management of soil nutrients reduces the need to resort to fertilizers, another significant source of GHG emissions</a:t>
            </a:r>
          </a:p>
          <a:p>
            <a:pPr lvl="1"/>
            <a:endParaRPr lang="en-US" dirty="0"/>
          </a:p>
          <a:p>
            <a:pPr lvl="1"/>
            <a:r>
              <a:rPr lang="en-US" dirty="0"/>
              <a:t>Trees planted in agroforestry systems contribute to climate change mitigation through carbon sequestration</a:t>
            </a:r>
          </a:p>
          <a:p>
            <a:pPr lvl="1"/>
            <a:endParaRPr lang="en-US" dirty="0"/>
          </a:p>
          <a:p>
            <a:pPr lvl="1"/>
            <a:r>
              <a:rPr lang="en-US" dirty="0"/>
              <a:t>By using </a:t>
            </a:r>
            <a:r>
              <a:rPr lang="en-US" dirty="0" err="1"/>
              <a:t>woodfuel</a:t>
            </a:r>
            <a:r>
              <a:rPr lang="en-US" dirty="0"/>
              <a:t> from agroforestry systems, people can meet their energy needs in a carbon neutral way</a:t>
            </a:r>
          </a:p>
          <a:p>
            <a:pPr lvl="1"/>
            <a:endParaRPr lang="en-US" dirty="0"/>
          </a:p>
          <a:p>
            <a:pPr lvl="1"/>
            <a:r>
              <a:rPr lang="en-US" dirty="0"/>
              <a:t>Improvement of microclimates: by providing shade and a cooler environment to sensitive crops or animals, agroforestry can help maintain or increase yields in the face of climate change, strengthening agriculture’s resilience</a:t>
            </a:r>
          </a:p>
          <a:p>
            <a:pPr lvl="1"/>
            <a:endParaRPr lang="de-DE" dirty="0"/>
          </a:p>
        </p:txBody>
      </p:sp>
      <p:sp>
        <p:nvSpPr>
          <p:cNvPr id="4" name="Foliennummernplatzhalter 3"/>
          <p:cNvSpPr>
            <a:spLocks noGrp="1"/>
          </p:cNvSpPr>
          <p:nvPr>
            <p:ph type="sldNum" sz="quarter" idx="10"/>
          </p:nvPr>
        </p:nvSpPr>
        <p:spPr/>
        <p:txBody>
          <a:bodyPr/>
          <a:lstStyle/>
          <a:p>
            <a:pPr>
              <a:defRPr/>
            </a:pPr>
            <a:fld id="{547E9CB9-021E-4C8A-AD14-6BADCDC8CC3B}" type="slidenum">
              <a:rPr lang="de-DE" smtClean="0"/>
              <a:pPr>
                <a:defRPr/>
              </a:pPr>
              <a:t>31</a:t>
            </a:fld>
            <a:endParaRPr lang="de-DE"/>
          </a:p>
        </p:txBody>
      </p:sp>
    </p:spTree>
    <p:extLst>
      <p:ext uri="{BB962C8B-B14F-4D97-AF65-F5344CB8AC3E}">
        <p14:creationId xmlns:p14="http://schemas.microsoft.com/office/powerpoint/2010/main" val="15334047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By reducing agricultural inputs (such as fertilizers and pesticides) and thus production costs, or by increasing productivity, agroforestry can increase incomes</a:t>
            </a:r>
          </a:p>
          <a:p>
            <a:endParaRPr lang="en-US" dirty="0"/>
          </a:p>
          <a:p>
            <a:r>
              <a:rPr lang="en-US" dirty="0"/>
              <a:t>The combination of trees and crops/animals enhances the efficiency of land use and reduces the need for fallow periods, making continuous cultivation possible and sustainable and thus increasing incomes</a:t>
            </a:r>
          </a:p>
          <a:p>
            <a:endParaRPr lang="en-US" dirty="0"/>
          </a:p>
          <a:p>
            <a:r>
              <a:rPr lang="en-US" dirty="0"/>
              <a:t>With the production of agricultural and forest goods with higher value, farmers and foresters can receive a better return for their </a:t>
            </a:r>
            <a:r>
              <a:rPr lang="en-US" dirty="0" err="1"/>
              <a:t>labour</a:t>
            </a:r>
            <a:endParaRPr lang="en-US" dirty="0"/>
          </a:p>
          <a:p>
            <a:endParaRPr lang="en-US" dirty="0"/>
          </a:p>
          <a:p>
            <a:r>
              <a:rPr lang="en-US" dirty="0"/>
              <a:t>The development of value chains for the newly-produced tree products may also create new opportunities for small scale forest-based enterprises and employment</a:t>
            </a:r>
          </a:p>
          <a:p>
            <a:endParaRPr lang="en-US" dirty="0"/>
          </a:p>
          <a:p>
            <a:r>
              <a:rPr lang="en-US" dirty="0"/>
              <a:t>By increasing diversity of production within the farming system, agroforestry can diversify income sources and reduce risk of economic failure</a:t>
            </a:r>
          </a:p>
          <a:p>
            <a:endParaRPr lang="de-DE" dirty="0"/>
          </a:p>
        </p:txBody>
      </p:sp>
      <p:sp>
        <p:nvSpPr>
          <p:cNvPr id="4" name="Foliennummernplatzhalter 3"/>
          <p:cNvSpPr>
            <a:spLocks noGrp="1"/>
          </p:cNvSpPr>
          <p:nvPr>
            <p:ph type="sldNum" sz="quarter" idx="10"/>
          </p:nvPr>
        </p:nvSpPr>
        <p:spPr/>
        <p:txBody>
          <a:bodyPr/>
          <a:lstStyle/>
          <a:p>
            <a:pPr>
              <a:defRPr/>
            </a:pPr>
            <a:fld id="{547E9CB9-021E-4C8A-AD14-6BADCDC8CC3B}" type="slidenum">
              <a:rPr lang="de-DE" smtClean="0"/>
              <a:pPr>
                <a:defRPr/>
              </a:pPr>
              <a:t>32</a:t>
            </a:fld>
            <a:endParaRPr lang="de-DE"/>
          </a:p>
        </p:txBody>
      </p:sp>
    </p:spTree>
    <p:extLst>
      <p:ext uri="{BB962C8B-B14F-4D97-AF65-F5344CB8AC3E}">
        <p14:creationId xmlns:p14="http://schemas.microsoft.com/office/powerpoint/2010/main" val="8763336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Combining trees with crops and/or animals helps reduce the vulnerabilities and improve the recovery of people after natural hazards, disasters and socioeconomic downturns</a:t>
            </a:r>
          </a:p>
          <a:p>
            <a:endParaRPr lang="en-US" dirty="0"/>
          </a:p>
          <a:p>
            <a:r>
              <a:rPr lang="en-US" dirty="0"/>
              <a:t>Trees and shrubs (e.g. windbreaks) help shelter animals and crops from the effects of extreme weather events such as strong winds and heavy rains and provide shade and a cooler environment to sensitive crops or animals, agroforestry can thus help maintain or increase yields</a:t>
            </a:r>
          </a:p>
          <a:p>
            <a:endParaRPr lang="en-US" dirty="0"/>
          </a:p>
          <a:p>
            <a:r>
              <a:rPr lang="en-US" dirty="0"/>
              <a:t>A diversity of trees in farmland and </a:t>
            </a:r>
            <a:r>
              <a:rPr lang="en-US" dirty="0" err="1"/>
              <a:t>neighbouring</a:t>
            </a:r>
            <a:r>
              <a:rPr lang="en-US" dirty="0"/>
              <a:t> natural forest fragments, where present, supports populations of pollinator species such as insects and birds that are essential for many crops. Many fruit tree species that are important as human foods rely on insect pollinators for their production</a:t>
            </a:r>
          </a:p>
          <a:p>
            <a:endParaRPr lang="en-US" dirty="0"/>
          </a:p>
          <a:p>
            <a:r>
              <a:rPr lang="en-US" dirty="0"/>
              <a:t>The recognition through incentives of the environmental services provided by agroforestry can provide a new source of income for the rural or urban poor</a:t>
            </a:r>
          </a:p>
          <a:p>
            <a:endParaRPr lang="en-US" dirty="0"/>
          </a:p>
          <a:p>
            <a:r>
              <a:rPr lang="en-US" dirty="0"/>
              <a:t>Provision of living fences for crops and fruit trees </a:t>
            </a:r>
          </a:p>
          <a:p>
            <a:endParaRPr lang="en-US" dirty="0"/>
          </a:p>
          <a:p>
            <a:r>
              <a:rPr lang="en-US" dirty="0"/>
              <a:t>Demarcation of boundaries </a:t>
            </a:r>
          </a:p>
          <a:p>
            <a:endParaRPr lang="en-US" dirty="0"/>
          </a:p>
          <a:p>
            <a:r>
              <a:rPr lang="en-US" dirty="0"/>
              <a:t>Weed control</a:t>
            </a:r>
          </a:p>
          <a:p>
            <a:endParaRPr lang="de-DE" dirty="0"/>
          </a:p>
        </p:txBody>
      </p:sp>
      <p:sp>
        <p:nvSpPr>
          <p:cNvPr id="4" name="Foliennummernplatzhalter 3"/>
          <p:cNvSpPr>
            <a:spLocks noGrp="1"/>
          </p:cNvSpPr>
          <p:nvPr>
            <p:ph type="sldNum" sz="quarter" idx="10"/>
          </p:nvPr>
        </p:nvSpPr>
        <p:spPr/>
        <p:txBody>
          <a:bodyPr/>
          <a:lstStyle/>
          <a:p>
            <a:pPr>
              <a:defRPr/>
            </a:pPr>
            <a:fld id="{547E9CB9-021E-4C8A-AD14-6BADCDC8CC3B}" type="slidenum">
              <a:rPr lang="de-DE" smtClean="0"/>
              <a:pPr>
                <a:defRPr/>
              </a:pPr>
              <a:t>33</a:t>
            </a:fld>
            <a:endParaRPr lang="de-DE"/>
          </a:p>
        </p:txBody>
      </p:sp>
    </p:spTree>
    <p:extLst>
      <p:ext uri="{BB962C8B-B14F-4D97-AF65-F5344CB8AC3E}">
        <p14:creationId xmlns:p14="http://schemas.microsoft.com/office/powerpoint/2010/main" val="2615425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This definition implies that:</a:t>
            </a:r>
          </a:p>
          <a:p>
            <a:pPr lvl="1"/>
            <a:r>
              <a:rPr lang="en-US" dirty="0"/>
              <a:t>agroforestry normally involves two or more species of plants (or plants and animals), at least one of which is a woody perennial</a:t>
            </a:r>
          </a:p>
          <a:p>
            <a:pPr lvl="1"/>
            <a:r>
              <a:rPr lang="en-US" dirty="0"/>
              <a:t>an agroforestry system always has two or more outputs</a:t>
            </a:r>
          </a:p>
          <a:p>
            <a:pPr lvl="1"/>
            <a:r>
              <a:rPr lang="en-US" dirty="0"/>
              <a:t>the cycle of an agroforestry system is always more than one year</a:t>
            </a:r>
          </a:p>
          <a:p>
            <a:pPr lvl="1"/>
            <a:r>
              <a:rPr lang="en-US" dirty="0"/>
              <a:t>even the simplest agroforestry system is more complex, ecologically (structurally and functionally) and economically, than a </a:t>
            </a:r>
            <a:r>
              <a:rPr lang="en-US" dirty="0" err="1"/>
              <a:t>monocropping</a:t>
            </a:r>
            <a:r>
              <a:rPr lang="en-US" dirty="0"/>
              <a:t> system</a:t>
            </a:r>
          </a:p>
          <a:p>
            <a:endParaRPr lang="en-US" dirty="0"/>
          </a:p>
          <a:p>
            <a:r>
              <a:rPr lang="en-US" dirty="0"/>
              <a:t>In addition, it is generally accepted that agroforestry:</a:t>
            </a:r>
          </a:p>
          <a:p>
            <a:pPr lvl="1"/>
            <a:r>
              <a:rPr lang="en-US" dirty="0"/>
              <a:t>combines production of multiple outputs with protection of the resource base</a:t>
            </a:r>
          </a:p>
          <a:p>
            <a:pPr lvl="1"/>
            <a:r>
              <a:rPr lang="en-US" dirty="0"/>
              <a:t>places emphasis on the use of indigenous, multipurpose trees and shrubs</a:t>
            </a:r>
          </a:p>
          <a:p>
            <a:pPr lvl="1"/>
            <a:r>
              <a:rPr lang="en-US" dirty="0"/>
              <a:t>is particularly suitable for low-input conditions and fragile environments</a:t>
            </a:r>
          </a:p>
          <a:p>
            <a:pPr lvl="1"/>
            <a:r>
              <a:rPr lang="en-US" dirty="0"/>
              <a:t>is more concerned with socio-cultural values than most other land-use systems</a:t>
            </a:r>
          </a:p>
          <a:p>
            <a:endParaRPr lang="de-DE" dirty="0"/>
          </a:p>
        </p:txBody>
      </p:sp>
      <p:sp>
        <p:nvSpPr>
          <p:cNvPr id="4" name="Foliennummernplatzhalter 3"/>
          <p:cNvSpPr>
            <a:spLocks noGrp="1"/>
          </p:cNvSpPr>
          <p:nvPr>
            <p:ph type="sldNum" sz="quarter" idx="10"/>
          </p:nvPr>
        </p:nvSpPr>
        <p:spPr/>
        <p:txBody>
          <a:bodyPr/>
          <a:lstStyle/>
          <a:p>
            <a:pPr>
              <a:defRPr/>
            </a:pPr>
            <a:fld id="{547E9CB9-021E-4C8A-AD14-6BADCDC8CC3B}" type="slidenum">
              <a:rPr lang="de-DE" smtClean="0"/>
              <a:pPr>
                <a:defRPr/>
              </a:pPr>
              <a:t>6</a:t>
            </a:fld>
            <a:endParaRPr lang="de-DE"/>
          </a:p>
        </p:txBody>
      </p:sp>
    </p:spTree>
    <p:extLst>
      <p:ext uri="{BB962C8B-B14F-4D97-AF65-F5344CB8AC3E}">
        <p14:creationId xmlns:p14="http://schemas.microsoft.com/office/powerpoint/2010/main" val="39181034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Provision of food and nutrition security: particularly in developing countries, planting trees together with crops or on pasture lands can help fight hunger and malnutrition, as trees are a source of food, fuel and non-wood products that can be either directly consumed/used or sold:</a:t>
            </a:r>
          </a:p>
          <a:p>
            <a:endParaRPr lang="en-US" dirty="0"/>
          </a:p>
          <a:p>
            <a:r>
              <a:rPr lang="en-US" dirty="0"/>
              <a:t>Growing trees which produce food (fruits, nuts, leaves, etc.) provide an easy accessible nutritious food for households</a:t>
            </a:r>
          </a:p>
          <a:p>
            <a:endParaRPr lang="en-US" dirty="0"/>
          </a:p>
          <a:p>
            <a:r>
              <a:rPr lang="en-US" dirty="0"/>
              <a:t>The trees felled or their residues can be used as wood energy for cooking and/or heating</a:t>
            </a:r>
          </a:p>
          <a:p>
            <a:endParaRPr lang="en-US" dirty="0"/>
          </a:p>
          <a:p>
            <a:r>
              <a:rPr lang="en-US" dirty="0"/>
              <a:t>Leaves, and other parts of trees, can serve as forage for livestock</a:t>
            </a:r>
          </a:p>
          <a:p>
            <a:endParaRPr lang="en-US" dirty="0"/>
          </a:p>
          <a:p>
            <a:r>
              <a:rPr lang="en-US" dirty="0"/>
              <a:t>Trees and plants grown on farms are important sources of medicines and natural remedies, which help improve people’s health </a:t>
            </a:r>
          </a:p>
          <a:p>
            <a:endParaRPr lang="en-US" dirty="0"/>
          </a:p>
          <a:p>
            <a:r>
              <a:rPr lang="en-US" dirty="0"/>
              <a:t>The great range of lesser‐used indigenous foods found in forests and wooded lands are often richer in micronutrients, </a:t>
            </a:r>
            <a:r>
              <a:rPr lang="en-US" dirty="0" err="1"/>
              <a:t>fibre</a:t>
            </a:r>
            <a:r>
              <a:rPr lang="en-US" dirty="0"/>
              <a:t> and protein than staple crops. Such foods have traditionally been harvested from forests and woodlands, access to these resources is declining. In this context, cultivation in agroforestry systems provides an alternative resource</a:t>
            </a:r>
          </a:p>
          <a:p>
            <a:endParaRPr lang="de-DE" dirty="0"/>
          </a:p>
        </p:txBody>
      </p:sp>
      <p:sp>
        <p:nvSpPr>
          <p:cNvPr id="4" name="Foliennummernplatzhalter 3"/>
          <p:cNvSpPr>
            <a:spLocks noGrp="1"/>
          </p:cNvSpPr>
          <p:nvPr>
            <p:ph type="sldNum" sz="quarter" idx="10"/>
          </p:nvPr>
        </p:nvSpPr>
        <p:spPr/>
        <p:txBody>
          <a:bodyPr/>
          <a:lstStyle/>
          <a:p>
            <a:pPr>
              <a:defRPr/>
            </a:pPr>
            <a:fld id="{547E9CB9-021E-4C8A-AD14-6BADCDC8CC3B}" type="slidenum">
              <a:rPr lang="de-DE" smtClean="0"/>
              <a:pPr>
                <a:defRPr/>
              </a:pPr>
              <a:t>34</a:t>
            </a:fld>
            <a:endParaRPr lang="de-DE"/>
          </a:p>
        </p:txBody>
      </p:sp>
    </p:spTree>
    <p:extLst>
      <p:ext uri="{BB962C8B-B14F-4D97-AF65-F5344CB8AC3E}">
        <p14:creationId xmlns:p14="http://schemas.microsoft.com/office/powerpoint/2010/main" val="35912320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Improvement of gender equality: women make up a significant share, and in many cases, the majority, of both the agricultural and forest/tree </a:t>
            </a:r>
            <a:r>
              <a:rPr lang="en-US" dirty="0" err="1"/>
              <a:t>labour</a:t>
            </a:r>
            <a:r>
              <a:rPr lang="en-US" dirty="0"/>
              <a:t> force. Including trees in agricultural systems can help empower women, for example:</a:t>
            </a:r>
          </a:p>
          <a:p>
            <a:pPr lvl="1"/>
            <a:r>
              <a:rPr lang="en-US" dirty="0"/>
              <a:t>When trees are more closely accessible, women, who are often responsible for the collecting of </a:t>
            </a:r>
            <a:r>
              <a:rPr lang="en-US" dirty="0" err="1"/>
              <a:t>fuelwood</a:t>
            </a:r>
            <a:r>
              <a:rPr lang="en-US" dirty="0"/>
              <a:t> or fodder, save precious time and energy</a:t>
            </a:r>
          </a:p>
          <a:p>
            <a:pPr lvl="1"/>
            <a:r>
              <a:rPr lang="en-US" dirty="0"/>
              <a:t>Because of women frequently having a more difficult access to resources, financial or other, agroforestry is a low-input solution to restoring soil fertility and increasing agricultural output</a:t>
            </a:r>
          </a:p>
          <a:p>
            <a:pPr lvl="1"/>
            <a:r>
              <a:rPr lang="en-US" dirty="0"/>
              <a:t>By selling fruits, fodder or </a:t>
            </a:r>
            <a:r>
              <a:rPr lang="en-US" dirty="0" err="1"/>
              <a:t>fuelwood</a:t>
            </a:r>
            <a:r>
              <a:rPr lang="en-US" dirty="0"/>
              <a:t> coming from trees on the land, women can increase their access to cash</a:t>
            </a:r>
          </a:p>
          <a:p>
            <a:endParaRPr lang="de-DE" dirty="0"/>
          </a:p>
        </p:txBody>
      </p:sp>
      <p:sp>
        <p:nvSpPr>
          <p:cNvPr id="4" name="Foliennummernplatzhalter 3"/>
          <p:cNvSpPr>
            <a:spLocks noGrp="1"/>
          </p:cNvSpPr>
          <p:nvPr>
            <p:ph type="sldNum" sz="quarter" idx="10"/>
          </p:nvPr>
        </p:nvSpPr>
        <p:spPr/>
        <p:txBody>
          <a:bodyPr/>
          <a:lstStyle/>
          <a:p>
            <a:pPr>
              <a:defRPr/>
            </a:pPr>
            <a:fld id="{547E9CB9-021E-4C8A-AD14-6BADCDC8CC3B}" type="slidenum">
              <a:rPr lang="de-DE" smtClean="0"/>
              <a:pPr>
                <a:defRPr/>
              </a:pPr>
              <a:t>35</a:t>
            </a:fld>
            <a:endParaRPr lang="de-DE"/>
          </a:p>
        </p:txBody>
      </p:sp>
    </p:spTree>
    <p:extLst>
      <p:ext uri="{BB962C8B-B14F-4D97-AF65-F5344CB8AC3E}">
        <p14:creationId xmlns:p14="http://schemas.microsoft.com/office/powerpoint/2010/main" val="28608447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Agroforestry systems are often part of traditional land management techniques and, as such, their maintaining holds cultural and social importance:</a:t>
            </a:r>
          </a:p>
          <a:p>
            <a:pPr lvl="1"/>
            <a:r>
              <a:rPr lang="en-US" dirty="0"/>
              <a:t>By providing decent rural livelihoods, agroforestry can contribute to maintaining thriving rural communities and prevent migration to cities</a:t>
            </a:r>
          </a:p>
          <a:p>
            <a:pPr lvl="1"/>
            <a:r>
              <a:rPr lang="en-US" dirty="0"/>
              <a:t>By working together with indigenous people and local communities, modern agroforestry specialists can help ensure the long term sustainability of traditional systems while respecting local culture</a:t>
            </a:r>
          </a:p>
          <a:p>
            <a:pPr lvl="1"/>
            <a:r>
              <a:rPr lang="en-US" dirty="0"/>
              <a:t>The recognition of indigenous agroforestry systems contributes to cultural diversity</a:t>
            </a:r>
          </a:p>
          <a:p>
            <a:pPr lvl="1"/>
            <a:r>
              <a:rPr lang="en-US" dirty="0"/>
              <a:t>Preserving indigenous working techniques and species is a way of protecting humankind’s agricultural heritage</a:t>
            </a:r>
          </a:p>
          <a:p>
            <a:endParaRPr lang="de-DE" dirty="0"/>
          </a:p>
        </p:txBody>
      </p:sp>
      <p:sp>
        <p:nvSpPr>
          <p:cNvPr id="4" name="Foliennummernplatzhalter 3"/>
          <p:cNvSpPr>
            <a:spLocks noGrp="1"/>
          </p:cNvSpPr>
          <p:nvPr>
            <p:ph type="sldNum" sz="quarter" idx="10"/>
          </p:nvPr>
        </p:nvSpPr>
        <p:spPr/>
        <p:txBody>
          <a:bodyPr/>
          <a:lstStyle/>
          <a:p>
            <a:pPr>
              <a:defRPr/>
            </a:pPr>
            <a:fld id="{547E9CB9-021E-4C8A-AD14-6BADCDC8CC3B}" type="slidenum">
              <a:rPr lang="de-DE" smtClean="0"/>
              <a:pPr>
                <a:defRPr/>
              </a:pPr>
              <a:t>36</a:t>
            </a:fld>
            <a:endParaRPr lang="de-DE"/>
          </a:p>
        </p:txBody>
      </p:sp>
    </p:spTree>
    <p:extLst>
      <p:ext uri="{BB962C8B-B14F-4D97-AF65-F5344CB8AC3E}">
        <p14:creationId xmlns:p14="http://schemas.microsoft.com/office/powerpoint/2010/main" val="32125151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Lets discuss some</a:t>
            </a:r>
            <a:r>
              <a:rPr lang="en-US" baseline="0" dirty="0"/>
              <a:t> Examples of agroforestry practices, some are from the FAO – Food and Agricultural </a:t>
            </a:r>
            <a:r>
              <a:rPr lang="en-US" baseline="0" dirty="0" err="1"/>
              <a:t>Organisation</a:t>
            </a:r>
            <a:r>
              <a:rPr lang="en-US" baseline="0" dirty="0"/>
              <a:t> of the united Nations, some are from ICRAF - International Council for Research in Agroforestry/World Agroforestry Center</a:t>
            </a:r>
            <a:endParaRPr lang="en-US" dirty="0"/>
          </a:p>
          <a:p>
            <a:endParaRPr lang="en-US" dirty="0"/>
          </a:p>
          <a:p>
            <a:r>
              <a:rPr lang="en-US" dirty="0"/>
              <a:t>Australia: Agroforestry systems for fodder are also profitable in developed countries. In the northern agricultural region of western Australia, </a:t>
            </a:r>
            <a:r>
              <a:rPr lang="en-US" dirty="0" err="1"/>
              <a:t>tagasaste</a:t>
            </a:r>
            <a:r>
              <a:rPr lang="en-US" dirty="0"/>
              <a:t> (</a:t>
            </a:r>
            <a:r>
              <a:rPr lang="en-US" dirty="0" err="1"/>
              <a:t>Chamaecytisus</a:t>
            </a:r>
            <a:r>
              <a:rPr lang="en-US" dirty="0"/>
              <a:t> </a:t>
            </a:r>
            <a:r>
              <a:rPr lang="en-US" dirty="0" err="1"/>
              <a:t>proliferus</a:t>
            </a:r>
            <a:r>
              <a:rPr lang="en-US" dirty="0"/>
              <a:t>) planted in alley farming and plantation systems has increased returns to farmers whose cattle formerly grazed on annual grasses and legumes</a:t>
            </a:r>
          </a:p>
          <a:p>
            <a:r>
              <a:rPr lang="en-US" dirty="0"/>
              <a:t>Canada: Windbreaks are one of the oldest agroforestry systems in North America. In the Canadian prairies, more than 43 000 km of windbreaks have been planted since 1937, protecting 700 000 ha. Yield increase of crops sheltered from wind was estimated to be 8 percent for spring wheat, 12 percent for maize, 23 percent for winter wheat and 25 percent for barley. In addition, windbreaks improve crop water use and protect livestock and homesteads</a:t>
            </a:r>
          </a:p>
          <a:p>
            <a:endParaRPr lang="de-DE" dirty="0"/>
          </a:p>
          <a:p>
            <a:r>
              <a:rPr lang="de-DE" dirty="0" err="1"/>
              <a:t>tagasaste</a:t>
            </a:r>
            <a:r>
              <a:rPr lang="de-DE" dirty="0"/>
              <a:t> (</a:t>
            </a:r>
            <a:r>
              <a:rPr lang="de-DE" dirty="0" err="1"/>
              <a:t>Chamaecytisus</a:t>
            </a:r>
            <a:r>
              <a:rPr lang="de-DE" dirty="0"/>
              <a:t> </a:t>
            </a:r>
            <a:r>
              <a:rPr lang="de-DE" dirty="0" err="1"/>
              <a:t>proliferus</a:t>
            </a:r>
            <a:r>
              <a:rPr lang="de-DE" dirty="0"/>
              <a:t>) </a:t>
            </a:r>
          </a:p>
          <a:p>
            <a:endParaRPr lang="de-DE" dirty="0"/>
          </a:p>
        </p:txBody>
      </p:sp>
      <p:sp>
        <p:nvSpPr>
          <p:cNvPr id="4" name="Foliennummernplatzhalter 3"/>
          <p:cNvSpPr>
            <a:spLocks noGrp="1"/>
          </p:cNvSpPr>
          <p:nvPr>
            <p:ph type="sldNum" sz="quarter" idx="10"/>
          </p:nvPr>
        </p:nvSpPr>
        <p:spPr/>
        <p:txBody>
          <a:bodyPr/>
          <a:lstStyle/>
          <a:p>
            <a:pPr>
              <a:defRPr/>
            </a:pPr>
            <a:fld id="{547E9CB9-021E-4C8A-AD14-6BADCDC8CC3B}" type="slidenum">
              <a:rPr lang="de-DE" smtClean="0"/>
              <a:pPr>
                <a:defRPr/>
              </a:pPr>
              <a:t>37</a:t>
            </a:fld>
            <a:endParaRPr lang="de-DE"/>
          </a:p>
        </p:txBody>
      </p:sp>
    </p:spTree>
    <p:extLst>
      <p:ext uri="{BB962C8B-B14F-4D97-AF65-F5344CB8AC3E}">
        <p14:creationId xmlns:p14="http://schemas.microsoft.com/office/powerpoint/2010/main" val="10968295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China: intercropping of trees and crops has been </a:t>
            </a:r>
            <a:r>
              <a:rPr lang="en-US" dirty="0" err="1"/>
              <a:t>practised</a:t>
            </a:r>
            <a:r>
              <a:rPr lang="en-US" dirty="0"/>
              <a:t> on 3 million hectares in China. Farmers intercrop Paulownia spp. (primarily P. </a:t>
            </a:r>
            <a:r>
              <a:rPr lang="en-US" dirty="0" err="1"/>
              <a:t>elongata</a:t>
            </a:r>
            <a:r>
              <a:rPr lang="en-US" dirty="0"/>
              <a:t>) with cereals over a wide expanse of the North China Plain. The tree is deep rooted, interferes little with crops and produces high quality timber. In </a:t>
            </a:r>
            <a:r>
              <a:rPr lang="en-US" dirty="0" err="1"/>
              <a:t>Minquan</a:t>
            </a:r>
            <a:r>
              <a:rPr lang="en-US" dirty="0"/>
              <a:t> County (Henan Province), 30 years after the introduction of agroforestry, two-thirds of the 46 000 ha of farmland were intercropped with trees of this genus. In one commune, Paulownia spp. accounted for 37 percent of farm income. In addition to timber, these species provide excellent </a:t>
            </a:r>
            <a:r>
              <a:rPr lang="en-US" dirty="0" err="1"/>
              <a:t>fuelwood</a:t>
            </a:r>
            <a:r>
              <a:rPr lang="en-US" dirty="0"/>
              <a:t>, leaves for fodder and compost fertilizer and protection against wind erosion and evapotranspiration</a:t>
            </a:r>
          </a:p>
          <a:p>
            <a:endParaRPr lang="de-DE" dirty="0"/>
          </a:p>
          <a:p>
            <a:r>
              <a:rPr lang="en-US" dirty="0"/>
              <a:t>Paulownia spp. (primarily P. </a:t>
            </a:r>
            <a:r>
              <a:rPr lang="en-US" dirty="0" err="1"/>
              <a:t>elongata</a:t>
            </a:r>
            <a:r>
              <a:rPr lang="en-US" dirty="0"/>
              <a:t>) 2 m high, one year growth</a:t>
            </a:r>
          </a:p>
          <a:p>
            <a:endParaRPr lang="de-DE" dirty="0"/>
          </a:p>
        </p:txBody>
      </p:sp>
      <p:sp>
        <p:nvSpPr>
          <p:cNvPr id="4" name="Foliennummernplatzhalter 3"/>
          <p:cNvSpPr>
            <a:spLocks noGrp="1"/>
          </p:cNvSpPr>
          <p:nvPr>
            <p:ph type="sldNum" sz="quarter" idx="10"/>
          </p:nvPr>
        </p:nvSpPr>
        <p:spPr/>
        <p:txBody>
          <a:bodyPr/>
          <a:lstStyle/>
          <a:p>
            <a:pPr>
              <a:defRPr/>
            </a:pPr>
            <a:fld id="{547E9CB9-021E-4C8A-AD14-6BADCDC8CC3B}" type="slidenum">
              <a:rPr lang="de-DE" smtClean="0"/>
              <a:pPr>
                <a:defRPr/>
              </a:pPr>
              <a:t>39</a:t>
            </a:fld>
            <a:endParaRPr lang="de-DE"/>
          </a:p>
        </p:txBody>
      </p:sp>
    </p:spTree>
    <p:extLst>
      <p:ext uri="{BB962C8B-B14F-4D97-AF65-F5344CB8AC3E}">
        <p14:creationId xmlns:p14="http://schemas.microsoft.com/office/powerpoint/2010/main" val="38046090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Indonesia: in areas adjacent to national parks in Sumatra, households with diversified farming systems, including mixed perennial gardens, depended much less on gathering forest products than did farms cultivating only wetland rice. Thus, tree felling and unsustainable hunting practices in the nearby national parks were reduced</a:t>
            </a:r>
          </a:p>
          <a:p>
            <a:endParaRPr lang="en-US" dirty="0"/>
          </a:p>
        </p:txBody>
      </p:sp>
      <p:sp>
        <p:nvSpPr>
          <p:cNvPr id="4" name="Foliennummernplatzhalter 3"/>
          <p:cNvSpPr>
            <a:spLocks noGrp="1"/>
          </p:cNvSpPr>
          <p:nvPr>
            <p:ph type="sldNum" sz="quarter" idx="10"/>
          </p:nvPr>
        </p:nvSpPr>
        <p:spPr/>
        <p:txBody>
          <a:bodyPr/>
          <a:lstStyle/>
          <a:p>
            <a:pPr>
              <a:defRPr/>
            </a:pPr>
            <a:fld id="{547E9CB9-021E-4C8A-AD14-6BADCDC8CC3B}" type="slidenum">
              <a:rPr lang="de-DE" smtClean="0"/>
              <a:pPr>
                <a:defRPr/>
              </a:pPr>
              <a:t>41</a:t>
            </a:fld>
            <a:endParaRPr lang="de-DE"/>
          </a:p>
        </p:txBody>
      </p:sp>
    </p:spTree>
    <p:extLst>
      <p:ext uri="{BB962C8B-B14F-4D97-AF65-F5344CB8AC3E}">
        <p14:creationId xmlns:p14="http://schemas.microsoft.com/office/powerpoint/2010/main" val="9923722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Malawi and Zambia: planting the shrubs </a:t>
            </a:r>
            <a:r>
              <a:rPr lang="en-US" dirty="0" err="1"/>
              <a:t>Tephrosia</a:t>
            </a:r>
            <a:r>
              <a:rPr lang="en-US" dirty="0"/>
              <a:t> </a:t>
            </a:r>
            <a:r>
              <a:rPr lang="en-US" dirty="0" err="1"/>
              <a:t>vogelii</a:t>
            </a:r>
            <a:r>
              <a:rPr lang="en-US" dirty="0"/>
              <a:t>, </a:t>
            </a:r>
            <a:r>
              <a:rPr lang="en-US" dirty="0" err="1"/>
              <a:t>Sesbania</a:t>
            </a:r>
            <a:r>
              <a:rPr lang="en-US" dirty="0"/>
              <a:t> </a:t>
            </a:r>
            <a:r>
              <a:rPr lang="en-US" dirty="0" err="1"/>
              <a:t>sesban</a:t>
            </a:r>
            <a:r>
              <a:rPr lang="en-US" dirty="0"/>
              <a:t>, </a:t>
            </a:r>
            <a:r>
              <a:rPr lang="en-US" dirty="0" err="1"/>
              <a:t>Gliricidia</a:t>
            </a:r>
            <a:r>
              <a:rPr lang="en-US" dirty="0"/>
              <a:t> </a:t>
            </a:r>
            <a:r>
              <a:rPr lang="en-US" dirty="0" err="1"/>
              <a:t>sepium</a:t>
            </a:r>
            <a:r>
              <a:rPr lang="en-US" dirty="0"/>
              <a:t> or </a:t>
            </a:r>
            <a:r>
              <a:rPr lang="en-US" dirty="0" err="1"/>
              <a:t>Cajanus</a:t>
            </a:r>
            <a:r>
              <a:rPr lang="en-US" dirty="0"/>
              <a:t> </a:t>
            </a:r>
            <a:r>
              <a:rPr lang="en-US" dirty="0" err="1"/>
              <a:t>cajan</a:t>
            </a:r>
            <a:r>
              <a:rPr lang="en-US" dirty="0"/>
              <a:t> in fallows for two years, cutting them back, then following them with two to three years of maize cultivation increased maize yields compared with planting continuous unfertilized maize. Although fertilized maize was found to perform even better than improved fallows, the fallows strategy proved beneficial to farmers who could not afford fertilizer</a:t>
            </a:r>
          </a:p>
          <a:p>
            <a:endParaRPr lang="en-US" dirty="0"/>
          </a:p>
          <a:p>
            <a:r>
              <a:rPr lang="en-US" dirty="0"/>
              <a:t>On</a:t>
            </a:r>
            <a:r>
              <a:rPr lang="en-US" baseline="0" dirty="0"/>
              <a:t> the next slide, we will see the different shrubs: </a:t>
            </a:r>
            <a:endParaRPr lang="en-US" dirty="0"/>
          </a:p>
          <a:p>
            <a:endParaRPr lang="de-DE" dirty="0"/>
          </a:p>
        </p:txBody>
      </p:sp>
      <p:sp>
        <p:nvSpPr>
          <p:cNvPr id="4" name="Foliennummernplatzhalter 3"/>
          <p:cNvSpPr>
            <a:spLocks noGrp="1"/>
          </p:cNvSpPr>
          <p:nvPr>
            <p:ph type="sldNum" sz="quarter" idx="10"/>
          </p:nvPr>
        </p:nvSpPr>
        <p:spPr/>
        <p:txBody>
          <a:bodyPr/>
          <a:lstStyle/>
          <a:p>
            <a:pPr>
              <a:defRPr/>
            </a:pPr>
            <a:fld id="{547E9CB9-021E-4C8A-AD14-6BADCDC8CC3B}" type="slidenum">
              <a:rPr lang="de-DE" smtClean="0"/>
              <a:pPr>
                <a:defRPr/>
              </a:pPr>
              <a:t>42</a:t>
            </a:fld>
            <a:endParaRPr lang="de-DE"/>
          </a:p>
        </p:txBody>
      </p:sp>
    </p:spTree>
    <p:extLst>
      <p:ext uri="{BB962C8B-B14F-4D97-AF65-F5344CB8AC3E}">
        <p14:creationId xmlns:p14="http://schemas.microsoft.com/office/powerpoint/2010/main" val="25351726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Purpul</a:t>
            </a:r>
            <a:r>
              <a:rPr lang="de-DE" dirty="0"/>
              <a:t>: </a:t>
            </a:r>
            <a:r>
              <a:rPr lang="de-DE" dirty="0" err="1"/>
              <a:t>Tephrosia</a:t>
            </a:r>
            <a:r>
              <a:rPr lang="de-DE" dirty="0"/>
              <a:t> </a:t>
            </a:r>
            <a:r>
              <a:rPr lang="de-DE" dirty="0" err="1"/>
              <a:t>vogelii</a:t>
            </a:r>
            <a:endParaRPr lang="de-DE" dirty="0"/>
          </a:p>
          <a:p>
            <a:endParaRPr lang="de-DE" dirty="0"/>
          </a:p>
          <a:p>
            <a:r>
              <a:rPr lang="de-DE" dirty="0"/>
              <a:t>Yellow: </a:t>
            </a:r>
            <a:r>
              <a:rPr lang="de-DE" dirty="0" err="1"/>
              <a:t>Sesbania</a:t>
            </a:r>
            <a:r>
              <a:rPr lang="de-DE" dirty="0"/>
              <a:t> </a:t>
            </a:r>
            <a:r>
              <a:rPr lang="de-DE" dirty="0" err="1"/>
              <a:t>sesban</a:t>
            </a:r>
            <a:endParaRPr lang="de-DE" dirty="0"/>
          </a:p>
          <a:p>
            <a:endParaRPr lang="de-DE" dirty="0"/>
          </a:p>
          <a:p>
            <a:r>
              <a:rPr lang="de-DE" dirty="0" err="1"/>
              <a:t>Red</a:t>
            </a:r>
            <a:r>
              <a:rPr lang="de-DE" dirty="0"/>
              <a:t>: </a:t>
            </a:r>
            <a:r>
              <a:rPr lang="de-DE" dirty="0" err="1"/>
              <a:t>Cajanus</a:t>
            </a:r>
            <a:r>
              <a:rPr lang="de-DE" dirty="0"/>
              <a:t> </a:t>
            </a:r>
            <a:r>
              <a:rPr lang="de-DE" dirty="0" err="1"/>
              <a:t>cajan</a:t>
            </a:r>
            <a:r>
              <a:rPr lang="de-DE" dirty="0"/>
              <a:t> </a:t>
            </a:r>
          </a:p>
          <a:p>
            <a:endParaRPr lang="de-DE" dirty="0"/>
          </a:p>
          <a:p>
            <a:r>
              <a:rPr lang="de-DE" dirty="0"/>
              <a:t>Rose: </a:t>
            </a:r>
            <a:r>
              <a:rPr lang="de-DE" dirty="0" err="1"/>
              <a:t>Gliricidia</a:t>
            </a:r>
            <a:r>
              <a:rPr lang="de-DE" dirty="0"/>
              <a:t> </a:t>
            </a:r>
            <a:r>
              <a:rPr lang="de-DE" dirty="0" err="1"/>
              <a:t>sepium</a:t>
            </a:r>
            <a:endParaRPr lang="de-DE" dirty="0"/>
          </a:p>
        </p:txBody>
      </p:sp>
      <p:sp>
        <p:nvSpPr>
          <p:cNvPr id="4" name="Foliennummernplatzhalter 3"/>
          <p:cNvSpPr>
            <a:spLocks noGrp="1"/>
          </p:cNvSpPr>
          <p:nvPr>
            <p:ph type="sldNum" sz="quarter" idx="10"/>
          </p:nvPr>
        </p:nvSpPr>
        <p:spPr/>
        <p:txBody>
          <a:bodyPr/>
          <a:lstStyle/>
          <a:p>
            <a:pPr>
              <a:defRPr/>
            </a:pPr>
            <a:fld id="{547E9CB9-021E-4C8A-AD14-6BADCDC8CC3B}" type="slidenum">
              <a:rPr lang="de-DE" smtClean="0"/>
              <a:pPr>
                <a:defRPr/>
              </a:pPr>
              <a:t>43</a:t>
            </a:fld>
            <a:endParaRPr lang="de-DE"/>
          </a:p>
        </p:txBody>
      </p:sp>
    </p:spTree>
    <p:extLst>
      <p:ext uri="{BB962C8B-B14F-4D97-AF65-F5344CB8AC3E}">
        <p14:creationId xmlns:p14="http://schemas.microsoft.com/office/powerpoint/2010/main" val="18884495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Tanzania: in </a:t>
            </a:r>
            <a:r>
              <a:rPr lang="en-US" dirty="0" err="1"/>
              <a:t>Tabora</a:t>
            </a:r>
            <a:r>
              <a:rPr lang="en-US" dirty="0"/>
              <a:t> District, about 1 000 tobacco farmers have started Acacia </a:t>
            </a:r>
            <a:r>
              <a:rPr lang="en-US" dirty="0" err="1"/>
              <a:t>crassicarpa</a:t>
            </a:r>
            <a:r>
              <a:rPr lang="en-US" dirty="0"/>
              <a:t> woodlots to produce </a:t>
            </a:r>
            <a:r>
              <a:rPr lang="en-US" dirty="0" err="1"/>
              <a:t>fuelwood</a:t>
            </a:r>
            <a:r>
              <a:rPr lang="en-US" dirty="0"/>
              <a:t> for tobacco curing, intercropping the trees with maize during the first two years. Growing wood on farms prevents the felling of trees from the forest, reducing forest degradation and saving costs of transporting </a:t>
            </a:r>
            <a:r>
              <a:rPr lang="en-US" dirty="0" err="1"/>
              <a:t>fuelwood</a:t>
            </a:r>
            <a:endParaRPr lang="en-US" dirty="0"/>
          </a:p>
          <a:p>
            <a:endParaRPr lang="de-DE" dirty="0"/>
          </a:p>
        </p:txBody>
      </p:sp>
      <p:sp>
        <p:nvSpPr>
          <p:cNvPr id="4" name="Foliennummernplatzhalter 3"/>
          <p:cNvSpPr>
            <a:spLocks noGrp="1"/>
          </p:cNvSpPr>
          <p:nvPr>
            <p:ph type="sldNum" sz="quarter" idx="10"/>
          </p:nvPr>
        </p:nvSpPr>
        <p:spPr/>
        <p:txBody>
          <a:bodyPr/>
          <a:lstStyle/>
          <a:p>
            <a:pPr>
              <a:defRPr/>
            </a:pPr>
            <a:fld id="{547E9CB9-021E-4C8A-AD14-6BADCDC8CC3B}" type="slidenum">
              <a:rPr lang="de-DE" smtClean="0"/>
              <a:pPr>
                <a:defRPr/>
              </a:pPr>
              <a:t>44</a:t>
            </a:fld>
            <a:endParaRPr lang="de-DE"/>
          </a:p>
        </p:txBody>
      </p:sp>
    </p:spTree>
    <p:extLst>
      <p:ext uri="{BB962C8B-B14F-4D97-AF65-F5344CB8AC3E}">
        <p14:creationId xmlns:p14="http://schemas.microsoft.com/office/powerpoint/2010/main" val="25326220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Bali: the three-strata forage system combines forage crops, shrub legumes and fodder trees, food crops (maize, soybean and cassava) and livestock. A study in the year 2000 found that although the system reduced the yield of food crops because of reductions in the cropped area, forage yield was increased by 91% and composition of livestock feed benefited from a 13% increase in protein content. As a result, </a:t>
            </a:r>
            <a:r>
              <a:rPr lang="en-US" dirty="0" err="1"/>
              <a:t>liveweight</a:t>
            </a:r>
            <a:r>
              <a:rPr lang="en-US" dirty="0"/>
              <a:t> gains of steers increased and egg production and hatchability increased by 56% and 22% respectively. Soil erosion decreased by 57% while soil organic matter content increased by 11%. </a:t>
            </a:r>
            <a:r>
              <a:rPr lang="en-US" dirty="0" err="1"/>
              <a:t>Fuelwood</a:t>
            </a:r>
            <a:r>
              <a:rPr lang="en-US" dirty="0"/>
              <a:t> supply increased to meet 64% of annual needs. A project of a similar kind involving numerous farmers in India introduced trees, fodder and livestock in a previously homogeneous cropping system; the positive effects of diversification on soil and water retention turned an unproductive season into a productive one, resulting in a sharp decrease in seasonal out-migration</a:t>
            </a:r>
          </a:p>
          <a:p>
            <a:endParaRPr lang="de-DE" dirty="0"/>
          </a:p>
        </p:txBody>
      </p:sp>
      <p:sp>
        <p:nvSpPr>
          <p:cNvPr id="4" name="Foliennummernplatzhalter 3"/>
          <p:cNvSpPr>
            <a:spLocks noGrp="1"/>
          </p:cNvSpPr>
          <p:nvPr>
            <p:ph type="sldNum" sz="quarter" idx="10"/>
          </p:nvPr>
        </p:nvSpPr>
        <p:spPr/>
        <p:txBody>
          <a:bodyPr/>
          <a:lstStyle/>
          <a:p>
            <a:pPr>
              <a:defRPr/>
            </a:pPr>
            <a:fld id="{547E9CB9-021E-4C8A-AD14-6BADCDC8CC3B}" type="slidenum">
              <a:rPr lang="de-DE" smtClean="0"/>
              <a:pPr>
                <a:defRPr/>
              </a:pPr>
              <a:t>45</a:t>
            </a:fld>
            <a:endParaRPr lang="de-DE"/>
          </a:p>
        </p:txBody>
      </p:sp>
    </p:spTree>
    <p:extLst>
      <p:ext uri="{BB962C8B-B14F-4D97-AF65-F5344CB8AC3E}">
        <p14:creationId xmlns:p14="http://schemas.microsoft.com/office/powerpoint/2010/main" val="1090102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It will become clear in the next section that agroforestry is a new name for a set of old practices…</a:t>
            </a:r>
          </a:p>
          <a:p>
            <a:endParaRPr lang="en-US" dirty="0"/>
          </a:p>
          <a:p>
            <a:r>
              <a:rPr lang="en-US" dirty="0"/>
              <a:t>Simultaneous vs. sequential agroforestry systems:</a:t>
            </a:r>
          </a:p>
          <a:p>
            <a:pPr lvl="1"/>
            <a:r>
              <a:rPr lang="en-US" dirty="0"/>
              <a:t>Simultaneous agroforestry systems: </a:t>
            </a:r>
            <a:br>
              <a:rPr lang="en-US" dirty="0"/>
            </a:br>
            <a:r>
              <a:rPr lang="en-US" dirty="0"/>
              <a:t>the tree and crop components occupy the same land unit at the same time. </a:t>
            </a:r>
            <a:br>
              <a:rPr lang="en-US" dirty="0"/>
            </a:br>
            <a:r>
              <a:rPr lang="en-US" dirty="0"/>
              <a:t>There is significant overlap in the growth cycles of tree/crop components. </a:t>
            </a:r>
            <a:br>
              <a:rPr lang="en-US" dirty="0"/>
            </a:br>
            <a:r>
              <a:rPr lang="en-US" dirty="0"/>
              <a:t>As a result there is direct interaction between tree and crop species. </a:t>
            </a:r>
            <a:br>
              <a:rPr lang="en-US" dirty="0"/>
            </a:br>
            <a:r>
              <a:rPr lang="en-US" dirty="0"/>
              <a:t>Simultaneous agroforestry systems include alley cropping, parklands, fodder/protein banks, live fences, boundary markings and home gardens.</a:t>
            </a:r>
          </a:p>
          <a:p>
            <a:pPr lvl="1"/>
            <a:endParaRPr lang="en-US" dirty="0"/>
          </a:p>
          <a:p>
            <a:pPr lvl="1"/>
            <a:r>
              <a:rPr lang="en-US" dirty="0"/>
              <a:t>Sequential agroforestry systems: </a:t>
            </a:r>
            <a:br>
              <a:rPr lang="en-US" dirty="0"/>
            </a:br>
            <a:r>
              <a:rPr lang="en-US" dirty="0"/>
              <a:t>trees and crops occupy the same land unit at different times and interaction between them is indirect. </a:t>
            </a:r>
            <a:br>
              <a:rPr lang="en-US" dirty="0"/>
            </a:br>
            <a:r>
              <a:rPr lang="en-US" dirty="0"/>
              <a:t>(The growth of the crop and the tree components occur at different times even when both components may have been planted at the same time. </a:t>
            </a:r>
            <a:br>
              <a:rPr lang="en-US" dirty="0"/>
            </a:br>
            <a:r>
              <a:rPr lang="en-US" dirty="0"/>
              <a:t>One component species may grow rapidly, while the other grows slowly. </a:t>
            </a:r>
            <a:br>
              <a:rPr lang="en-US" dirty="0"/>
            </a:br>
            <a:r>
              <a:rPr lang="en-US" dirty="0"/>
              <a:t>Nutrient uptake peaks of the component species may also occur in a sequence, which makes the species complementary in the use of soil resources.) </a:t>
            </a:r>
            <a:br>
              <a:rPr lang="en-US" dirty="0"/>
            </a:br>
            <a:r>
              <a:rPr lang="en-US" dirty="0"/>
              <a:t>Examples of sequential agroforestry systems are improved fallows and rotational woodlots. </a:t>
            </a:r>
            <a:br>
              <a:rPr lang="en-US" dirty="0"/>
            </a:br>
            <a:r>
              <a:rPr lang="en-US" dirty="0"/>
              <a:t>In sequential systems, the farmer utilizes the residual effects of the trees. </a:t>
            </a:r>
            <a:br>
              <a:rPr lang="en-US" dirty="0"/>
            </a:br>
            <a:r>
              <a:rPr lang="en-US" dirty="0"/>
              <a:t>Thus, in shifting cultivation the farmers cut and burn trees and then plant a new crop which depends on the accumulated ash. </a:t>
            </a:r>
            <a:br>
              <a:rPr lang="en-US" dirty="0"/>
            </a:br>
            <a:r>
              <a:rPr lang="en-US" dirty="0"/>
              <a:t>In improved fallows, nitrogen fixing trees are deliberately planted to improve soil physical conditions and soil fertility which benefits subsequent crops grown after harvesting the trees.</a:t>
            </a:r>
          </a:p>
          <a:p>
            <a:endParaRPr lang="de-DE" dirty="0"/>
          </a:p>
        </p:txBody>
      </p:sp>
      <p:sp>
        <p:nvSpPr>
          <p:cNvPr id="4" name="Foliennummernplatzhalter 3"/>
          <p:cNvSpPr>
            <a:spLocks noGrp="1"/>
          </p:cNvSpPr>
          <p:nvPr>
            <p:ph type="sldNum" sz="quarter" idx="10"/>
          </p:nvPr>
        </p:nvSpPr>
        <p:spPr/>
        <p:txBody>
          <a:bodyPr/>
          <a:lstStyle/>
          <a:p>
            <a:pPr>
              <a:defRPr/>
            </a:pPr>
            <a:fld id="{547E9CB9-021E-4C8A-AD14-6BADCDC8CC3B}" type="slidenum">
              <a:rPr lang="de-DE" smtClean="0"/>
              <a:pPr>
                <a:defRPr/>
              </a:pPr>
              <a:t>7</a:t>
            </a:fld>
            <a:endParaRPr lang="de-DE"/>
          </a:p>
        </p:txBody>
      </p:sp>
    </p:spTree>
    <p:extLst>
      <p:ext uri="{BB962C8B-B14F-4D97-AF65-F5344CB8AC3E}">
        <p14:creationId xmlns:p14="http://schemas.microsoft.com/office/powerpoint/2010/main" val="27065991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Indonesia: </a:t>
            </a:r>
            <a:r>
              <a:rPr lang="en-US" dirty="0" err="1"/>
              <a:t>agroforests</a:t>
            </a:r>
            <a:r>
              <a:rPr lang="en-US" dirty="0"/>
              <a:t> with rubber trees produce a variety of other products from local biodiversity, such as durian fruits, cinnamon and timber. These agroforestry patches, often scattered across a rice field landscape, account for 50–80% of the total agricultural income of villagers in certain provinces</a:t>
            </a:r>
          </a:p>
          <a:p>
            <a:endParaRPr lang="de-DE" dirty="0"/>
          </a:p>
        </p:txBody>
      </p:sp>
      <p:sp>
        <p:nvSpPr>
          <p:cNvPr id="4" name="Foliennummernplatzhalter 3"/>
          <p:cNvSpPr>
            <a:spLocks noGrp="1"/>
          </p:cNvSpPr>
          <p:nvPr>
            <p:ph type="sldNum" sz="quarter" idx="10"/>
          </p:nvPr>
        </p:nvSpPr>
        <p:spPr/>
        <p:txBody>
          <a:bodyPr/>
          <a:lstStyle/>
          <a:p>
            <a:pPr>
              <a:defRPr/>
            </a:pPr>
            <a:fld id="{547E9CB9-021E-4C8A-AD14-6BADCDC8CC3B}" type="slidenum">
              <a:rPr lang="de-DE" smtClean="0"/>
              <a:pPr>
                <a:defRPr/>
              </a:pPr>
              <a:t>46</a:t>
            </a:fld>
            <a:endParaRPr lang="de-DE"/>
          </a:p>
        </p:txBody>
      </p:sp>
    </p:spTree>
    <p:extLst>
      <p:ext uri="{BB962C8B-B14F-4D97-AF65-F5344CB8AC3E}">
        <p14:creationId xmlns:p14="http://schemas.microsoft.com/office/powerpoint/2010/main" val="15248295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Malawi: farmers intercropping maize with </a:t>
            </a:r>
            <a:r>
              <a:rPr lang="en-US" dirty="0" err="1"/>
              <a:t>Gliricidia</a:t>
            </a:r>
            <a:r>
              <a:rPr lang="en-US" dirty="0"/>
              <a:t> bushes have seen their maize yields increase threefold while also being provided with fuel for their kitchens</a:t>
            </a:r>
          </a:p>
          <a:p>
            <a:endParaRPr lang="en-US" dirty="0"/>
          </a:p>
          <a:p>
            <a:r>
              <a:rPr lang="en-US" dirty="0"/>
              <a:t>In 2005 they tried different </a:t>
            </a:r>
            <a:r>
              <a:rPr lang="en-US" dirty="0" err="1"/>
              <a:t>shubs</a:t>
            </a:r>
            <a:r>
              <a:rPr lang="en-US" dirty="0"/>
              <a:t>, they</a:t>
            </a:r>
            <a:r>
              <a:rPr lang="en-US" baseline="0" dirty="0"/>
              <a:t> noticed probably, that </a:t>
            </a:r>
            <a:r>
              <a:rPr lang="en-US" baseline="0" dirty="0" err="1"/>
              <a:t>Gliricidia</a:t>
            </a:r>
            <a:r>
              <a:rPr lang="en-US" baseline="0" dirty="0"/>
              <a:t> bushes produces the best outcome of yield, so they started more planting</a:t>
            </a:r>
          </a:p>
          <a:p>
            <a:endParaRPr lang="de-DE" dirty="0"/>
          </a:p>
        </p:txBody>
      </p:sp>
      <p:sp>
        <p:nvSpPr>
          <p:cNvPr id="4" name="Foliennummernplatzhalter 3"/>
          <p:cNvSpPr>
            <a:spLocks noGrp="1"/>
          </p:cNvSpPr>
          <p:nvPr>
            <p:ph type="sldNum" sz="quarter" idx="10"/>
          </p:nvPr>
        </p:nvSpPr>
        <p:spPr/>
        <p:txBody>
          <a:bodyPr/>
          <a:lstStyle/>
          <a:p>
            <a:pPr>
              <a:defRPr/>
            </a:pPr>
            <a:fld id="{547E9CB9-021E-4C8A-AD14-6BADCDC8CC3B}" type="slidenum">
              <a:rPr lang="de-DE" smtClean="0"/>
              <a:pPr>
                <a:defRPr/>
              </a:pPr>
              <a:t>47</a:t>
            </a:fld>
            <a:endParaRPr lang="de-DE"/>
          </a:p>
        </p:txBody>
      </p:sp>
    </p:spTree>
    <p:extLst>
      <p:ext uri="{BB962C8B-B14F-4D97-AF65-F5344CB8AC3E}">
        <p14:creationId xmlns:p14="http://schemas.microsoft.com/office/powerpoint/2010/main" val="32119492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Nicaragua: maintaining trees within fields is economically advantageous since it provides a number of products, including medicinal products from ipecac (</a:t>
            </a:r>
            <a:r>
              <a:rPr lang="en-US" dirty="0" err="1"/>
              <a:t>Cephaelis</a:t>
            </a:r>
            <a:r>
              <a:rPr lang="en-US" dirty="0"/>
              <a:t> </a:t>
            </a:r>
            <a:r>
              <a:rPr lang="en-US" dirty="0" err="1"/>
              <a:t>ipecaucuana</a:t>
            </a:r>
            <a:r>
              <a:rPr lang="en-US" dirty="0"/>
              <a:t>), </a:t>
            </a:r>
            <a:r>
              <a:rPr lang="en-US" dirty="0" err="1"/>
              <a:t>fuelwood</a:t>
            </a:r>
            <a:r>
              <a:rPr lang="en-US" dirty="0"/>
              <a:t>, fencing material and water regulation services</a:t>
            </a:r>
          </a:p>
          <a:p>
            <a:endParaRPr lang="de-DE" dirty="0"/>
          </a:p>
        </p:txBody>
      </p:sp>
      <p:sp>
        <p:nvSpPr>
          <p:cNvPr id="4" name="Foliennummernplatzhalter 3"/>
          <p:cNvSpPr>
            <a:spLocks noGrp="1"/>
          </p:cNvSpPr>
          <p:nvPr>
            <p:ph type="sldNum" sz="quarter" idx="10"/>
          </p:nvPr>
        </p:nvSpPr>
        <p:spPr/>
        <p:txBody>
          <a:bodyPr/>
          <a:lstStyle/>
          <a:p>
            <a:pPr>
              <a:defRPr/>
            </a:pPr>
            <a:fld id="{547E9CB9-021E-4C8A-AD14-6BADCDC8CC3B}" type="slidenum">
              <a:rPr lang="de-DE" smtClean="0"/>
              <a:pPr>
                <a:defRPr/>
              </a:pPr>
              <a:t>48</a:t>
            </a:fld>
            <a:endParaRPr lang="de-DE"/>
          </a:p>
        </p:txBody>
      </p:sp>
    </p:spTree>
    <p:extLst>
      <p:ext uri="{BB962C8B-B14F-4D97-AF65-F5344CB8AC3E}">
        <p14:creationId xmlns:p14="http://schemas.microsoft.com/office/powerpoint/2010/main" val="801074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Nigeria: </a:t>
            </a:r>
          </a:p>
          <a:p>
            <a:r>
              <a:rPr lang="en-US" dirty="0"/>
              <a:t>a 4-year trial consistently measured greater maize yields under alley cropping with native </a:t>
            </a:r>
            <a:r>
              <a:rPr lang="en-US" dirty="0" err="1"/>
              <a:t>leucaena</a:t>
            </a:r>
            <a:r>
              <a:rPr lang="en-US" dirty="0"/>
              <a:t> (</a:t>
            </a:r>
            <a:r>
              <a:rPr lang="en-US" dirty="0" err="1"/>
              <a:t>Leucaena</a:t>
            </a:r>
            <a:r>
              <a:rPr lang="en-US" dirty="0"/>
              <a:t> </a:t>
            </a:r>
            <a:r>
              <a:rPr lang="en-US" dirty="0" err="1"/>
              <a:t>leucocephala</a:t>
            </a:r>
            <a:r>
              <a:rPr lang="en-US" dirty="0"/>
              <a:t>) than under conventional cropping without trees. </a:t>
            </a:r>
          </a:p>
          <a:p>
            <a:r>
              <a:rPr lang="en-US" dirty="0"/>
              <a:t>The addition of fallow periods and sheep in the system further enhanced the nutrient cycling process, as fallow vegetation was grazed and returned to the soil as manure</a:t>
            </a:r>
          </a:p>
          <a:p>
            <a:endParaRPr lang="de-DE" dirty="0"/>
          </a:p>
        </p:txBody>
      </p:sp>
      <p:sp>
        <p:nvSpPr>
          <p:cNvPr id="4" name="Foliennummernplatzhalter 3"/>
          <p:cNvSpPr>
            <a:spLocks noGrp="1"/>
          </p:cNvSpPr>
          <p:nvPr>
            <p:ph type="sldNum" sz="quarter" idx="10"/>
          </p:nvPr>
        </p:nvSpPr>
        <p:spPr/>
        <p:txBody>
          <a:bodyPr/>
          <a:lstStyle/>
          <a:p>
            <a:pPr>
              <a:defRPr/>
            </a:pPr>
            <a:fld id="{547E9CB9-021E-4C8A-AD14-6BADCDC8CC3B}" type="slidenum">
              <a:rPr lang="de-DE" smtClean="0"/>
              <a:pPr>
                <a:defRPr/>
              </a:pPr>
              <a:t>49</a:t>
            </a:fld>
            <a:endParaRPr lang="de-DE"/>
          </a:p>
        </p:txBody>
      </p:sp>
    </p:spTree>
    <p:extLst>
      <p:ext uri="{BB962C8B-B14F-4D97-AF65-F5344CB8AC3E}">
        <p14:creationId xmlns:p14="http://schemas.microsoft.com/office/powerpoint/2010/main" val="8055233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Sri Lanka: in the upland areas, monoculture coconut systems were replaced by a diversified system combining tree crops (coconut and fruits), root crops and herbs with dairy cattle, goats and poultry, with the main goal of increasing farm income. The integrated system was economically viable compared with coconut monoculture, with dairy production and biogas covering domestic needs and contributing most to the total profits. The introduction of a mixed pasture, based on easily manageable </a:t>
            </a:r>
            <a:r>
              <a:rPr lang="en-US" dirty="0" err="1"/>
              <a:t>Brachiaria</a:t>
            </a:r>
            <a:r>
              <a:rPr lang="en-US" dirty="0"/>
              <a:t> </a:t>
            </a:r>
            <a:r>
              <a:rPr lang="en-US" dirty="0" err="1"/>
              <a:t>subquadripara</a:t>
            </a:r>
            <a:r>
              <a:rPr lang="en-US" dirty="0"/>
              <a:t> and </a:t>
            </a:r>
            <a:r>
              <a:rPr lang="en-US" dirty="0" err="1"/>
              <a:t>Pueraria</a:t>
            </a:r>
            <a:r>
              <a:rPr lang="en-US" dirty="0"/>
              <a:t> </a:t>
            </a:r>
            <a:r>
              <a:rPr lang="en-US" dirty="0" err="1"/>
              <a:t>phaseoloides</a:t>
            </a:r>
            <a:r>
              <a:rPr lang="en-US" dirty="0"/>
              <a:t> and the multi-purpose trees </a:t>
            </a:r>
            <a:r>
              <a:rPr lang="en-US" dirty="0" err="1"/>
              <a:t>Gliricidia</a:t>
            </a:r>
            <a:r>
              <a:rPr lang="en-US" dirty="0"/>
              <a:t> </a:t>
            </a:r>
            <a:r>
              <a:rPr lang="en-US" dirty="0" err="1"/>
              <a:t>sepium</a:t>
            </a:r>
            <a:r>
              <a:rPr lang="en-US" dirty="0"/>
              <a:t> and </a:t>
            </a:r>
            <a:r>
              <a:rPr lang="en-US" dirty="0" err="1"/>
              <a:t>Leucaena</a:t>
            </a:r>
            <a:r>
              <a:rPr lang="en-US" dirty="0"/>
              <a:t> </a:t>
            </a:r>
            <a:r>
              <a:rPr lang="en-US" dirty="0" err="1"/>
              <a:t>leucocephala</a:t>
            </a:r>
            <a:r>
              <a:rPr lang="en-US" dirty="0"/>
              <a:t> resulted in increases of 17% and 11% in nut and copra yield respectively. The system produced enough forage to maintain animal growth and production and the manure produced significantly improved soil fertility, reducing the cost of fertilizing the coconuts by 69%</a:t>
            </a:r>
          </a:p>
          <a:p>
            <a:endParaRPr lang="de-DE" dirty="0"/>
          </a:p>
        </p:txBody>
      </p:sp>
      <p:sp>
        <p:nvSpPr>
          <p:cNvPr id="4" name="Foliennummernplatzhalter 3"/>
          <p:cNvSpPr>
            <a:spLocks noGrp="1"/>
          </p:cNvSpPr>
          <p:nvPr>
            <p:ph type="sldNum" sz="quarter" idx="10"/>
          </p:nvPr>
        </p:nvSpPr>
        <p:spPr/>
        <p:txBody>
          <a:bodyPr/>
          <a:lstStyle/>
          <a:p>
            <a:pPr>
              <a:defRPr/>
            </a:pPr>
            <a:fld id="{547E9CB9-021E-4C8A-AD14-6BADCDC8CC3B}" type="slidenum">
              <a:rPr lang="de-DE" smtClean="0"/>
              <a:pPr>
                <a:defRPr/>
              </a:pPr>
              <a:t>50</a:t>
            </a:fld>
            <a:endParaRPr lang="de-DE"/>
          </a:p>
        </p:txBody>
      </p:sp>
    </p:spTree>
    <p:extLst>
      <p:ext uri="{BB962C8B-B14F-4D97-AF65-F5344CB8AC3E}">
        <p14:creationId xmlns:p14="http://schemas.microsoft.com/office/powerpoint/2010/main" val="34593314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Here</a:t>
            </a:r>
            <a:r>
              <a:rPr lang="de-DE" dirty="0"/>
              <a:t> </a:t>
            </a:r>
            <a:r>
              <a:rPr lang="de-DE" dirty="0" err="1"/>
              <a:t>you</a:t>
            </a:r>
            <a:r>
              <a:rPr lang="de-DE" dirty="0"/>
              <a:t> </a:t>
            </a:r>
            <a:r>
              <a:rPr lang="de-DE" dirty="0" err="1"/>
              <a:t>see</a:t>
            </a:r>
            <a:r>
              <a:rPr lang="de-DE" dirty="0"/>
              <a:t> </a:t>
            </a:r>
            <a:r>
              <a:rPr lang="de-DE" dirty="0" err="1"/>
              <a:t>the</a:t>
            </a:r>
            <a:r>
              <a:rPr lang="de-DE" dirty="0"/>
              <a:t> different </a:t>
            </a:r>
            <a:r>
              <a:rPr lang="de-DE" dirty="0" err="1"/>
              <a:t>plants</a:t>
            </a:r>
            <a:r>
              <a:rPr lang="de-DE" dirty="0"/>
              <a:t>, </a:t>
            </a:r>
            <a:r>
              <a:rPr lang="de-DE" dirty="0" err="1"/>
              <a:t>we</a:t>
            </a:r>
            <a:r>
              <a:rPr lang="de-DE" dirty="0"/>
              <a:t> </a:t>
            </a:r>
            <a:r>
              <a:rPr lang="de-DE" dirty="0" err="1"/>
              <a:t>talked</a:t>
            </a:r>
            <a:r>
              <a:rPr lang="de-DE" dirty="0"/>
              <a:t> </a:t>
            </a:r>
            <a:r>
              <a:rPr lang="de-DE" dirty="0" err="1"/>
              <a:t>abount</a:t>
            </a:r>
            <a:r>
              <a:rPr lang="de-DE" dirty="0"/>
              <a:t> in </a:t>
            </a:r>
            <a:r>
              <a:rPr lang="de-DE" dirty="0" err="1"/>
              <a:t>the</a:t>
            </a:r>
            <a:r>
              <a:rPr lang="de-DE" dirty="0"/>
              <a:t> last </a:t>
            </a:r>
            <a:r>
              <a:rPr lang="de-DE" dirty="0" err="1"/>
              <a:t>slide</a:t>
            </a:r>
            <a:endParaRPr lang="de-DE" dirty="0"/>
          </a:p>
        </p:txBody>
      </p:sp>
      <p:sp>
        <p:nvSpPr>
          <p:cNvPr id="4" name="Foliennummernplatzhalter 3"/>
          <p:cNvSpPr>
            <a:spLocks noGrp="1"/>
          </p:cNvSpPr>
          <p:nvPr>
            <p:ph type="sldNum" sz="quarter" idx="10"/>
          </p:nvPr>
        </p:nvSpPr>
        <p:spPr/>
        <p:txBody>
          <a:bodyPr/>
          <a:lstStyle/>
          <a:p>
            <a:pPr>
              <a:defRPr/>
            </a:pPr>
            <a:fld id="{547E9CB9-021E-4C8A-AD14-6BADCDC8CC3B}" type="slidenum">
              <a:rPr lang="de-DE" smtClean="0"/>
              <a:pPr>
                <a:defRPr/>
              </a:pPr>
              <a:t>51</a:t>
            </a:fld>
            <a:endParaRPr lang="de-DE"/>
          </a:p>
        </p:txBody>
      </p:sp>
    </p:spTree>
    <p:extLst>
      <p:ext uri="{BB962C8B-B14F-4D97-AF65-F5344CB8AC3E}">
        <p14:creationId xmlns:p14="http://schemas.microsoft.com/office/powerpoint/2010/main" val="33224000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Next </a:t>
            </a:r>
            <a:r>
              <a:rPr lang="de-DE" dirty="0" err="1"/>
              <a:t>we</a:t>
            </a:r>
            <a:r>
              <a:rPr lang="de-DE" dirty="0"/>
              <a:t> do not </a:t>
            </a:r>
            <a:r>
              <a:rPr lang="de-DE" dirty="0" err="1"/>
              <a:t>talk</a:t>
            </a:r>
            <a:r>
              <a:rPr lang="de-DE" dirty="0"/>
              <a:t> </a:t>
            </a:r>
            <a:r>
              <a:rPr lang="de-DE" dirty="0" err="1"/>
              <a:t>about</a:t>
            </a:r>
            <a:r>
              <a:rPr lang="de-DE" dirty="0"/>
              <a:t> different</a:t>
            </a:r>
            <a:r>
              <a:rPr lang="de-DE" baseline="0" dirty="0"/>
              <a:t> </a:t>
            </a:r>
            <a:r>
              <a:rPr lang="de-DE" baseline="0" dirty="0" err="1"/>
              <a:t>country</a:t>
            </a:r>
            <a:r>
              <a:rPr lang="de-DE" baseline="0" dirty="0"/>
              <a:t> but </a:t>
            </a:r>
            <a:r>
              <a:rPr lang="de-DE" baseline="0" dirty="0" err="1"/>
              <a:t>about</a:t>
            </a:r>
            <a:r>
              <a:rPr lang="de-DE" baseline="0" dirty="0"/>
              <a:t> </a:t>
            </a:r>
            <a:r>
              <a:rPr lang="de-DE" baseline="0" dirty="0" err="1"/>
              <a:t>products</a:t>
            </a:r>
            <a:r>
              <a:rPr lang="de-DE" baseline="0" dirty="0"/>
              <a:t>, </a:t>
            </a:r>
            <a:r>
              <a:rPr lang="de-DE" baseline="0" dirty="0" err="1"/>
              <a:t>that</a:t>
            </a:r>
            <a:r>
              <a:rPr lang="de-DE" baseline="0" dirty="0"/>
              <a:t> </a:t>
            </a:r>
            <a:r>
              <a:rPr lang="de-DE" baseline="0" dirty="0" err="1"/>
              <a:t>increased</a:t>
            </a:r>
            <a:r>
              <a:rPr lang="de-DE" baseline="0" dirty="0"/>
              <a:t> </a:t>
            </a:r>
            <a:r>
              <a:rPr lang="de-DE" baseline="0" dirty="0" err="1"/>
              <a:t>through</a:t>
            </a:r>
            <a:r>
              <a:rPr lang="de-DE" baseline="0" dirty="0"/>
              <a:t> </a:t>
            </a:r>
            <a:r>
              <a:rPr lang="de-DE" baseline="0" dirty="0" err="1"/>
              <a:t>agroforestry</a:t>
            </a:r>
            <a:r>
              <a:rPr lang="de-DE" baseline="0" dirty="0"/>
              <a:t> </a:t>
            </a:r>
            <a:r>
              <a:rPr lang="de-DE" baseline="0" dirty="0" err="1"/>
              <a:t>practices</a:t>
            </a:r>
            <a:endParaRPr lang="de-DE" baseline="0" dirty="0"/>
          </a:p>
          <a:p>
            <a:endParaRPr lang="de-DE" baseline="0" dirty="0"/>
          </a:p>
          <a:p>
            <a:r>
              <a:rPr lang="en-US" dirty="0"/>
              <a:t>Coffee: </a:t>
            </a:r>
          </a:p>
          <a:p>
            <a:r>
              <a:rPr lang="en-US" dirty="0"/>
              <a:t>Important cash crops such as cacao and coffee are cultivated in a variety of management systems ranging from shaded, multi-strata </a:t>
            </a:r>
            <a:r>
              <a:rPr lang="en-US" dirty="0" err="1"/>
              <a:t>agroforests</a:t>
            </a:r>
            <a:r>
              <a:rPr lang="en-US" dirty="0"/>
              <a:t> to open monocultures, the former being rich in diversity and providing beneficial ecological functions and services. </a:t>
            </a:r>
          </a:p>
          <a:p>
            <a:r>
              <a:rPr lang="en-US" dirty="0"/>
              <a:t>Shaded coffee plantations in Ethiopia have been found to </a:t>
            </a:r>
            <a:r>
              <a:rPr lang="en-US" dirty="0" err="1"/>
              <a:t>harbour</a:t>
            </a:r>
            <a:r>
              <a:rPr lang="en-US" dirty="0"/>
              <a:t> 19 dominant shade tree species belonging to 14 plant families. </a:t>
            </a:r>
          </a:p>
          <a:p>
            <a:r>
              <a:rPr lang="en-US" dirty="0"/>
              <a:t>The soil is rich in </a:t>
            </a:r>
            <a:r>
              <a:rPr lang="en-US" dirty="0" err="1"/>
              <a:t>arbuscular</a:t>
            </a:r>
            <a:r>
              <a:rPr lang="en-US" dirty="0"/>
              <a:t> </a:t>
            </a:r>
            <a:r>
              <a:rPr lang="en-US" dirty="0" err="1"/>
              <a:t>mycorrhizal</a:t>
            </a:r>
            <a:r>
              <a:rPr lang="en-US" dirty="0"/>
              <a:t> fungi, especially under leguminous shade trees, and spore counts are significantly positively correlated with coffee counts and available soil phosphorus content. </a:t>
            </a:r>
          </a:p>
          <a:p>
            <a:r>
              <a:rPr lang="en-US" dirty="0"/>
              <a:t>In contrast, more open and homogeneous coffee growing systems suffer from the loss of fertilization and nutrient supply services provided by the shade trees and experience a serious decline in pollination services, which reduces coffee yields by up to 18% and net revenues per hectare by up to 14% according to simulations over two decades starting from 2001. </a:t>
            </a:r>
          </a:p>
          <a:p>
            <a:r>
              <a:rPr lang="en-US" dirty="0"/>
              <a:t>Establishing and maintaining a minimum threshold of forest cover provides a compromise solution by preserving both ecological and economic values. </a:t>
            </a:r>
          </a:p>
        </p:txBody>
      </p:sp>
      <p:sp>
        <p:nvSpPr>
          <p:cNvPr id="4" name="Foliennummernplatzhalter 3"/>
          <p:cNvSpPr>
            <a:spLocks noGrp="1"/>
          </p:cNvSpPr>
          <p:nvPr>
            <p:ph type="sldNum" sz="quarter" idx="10"/>
          </p:nvPr>
        </p:nvSpPr>
        <p:spPr/>
        <p:txBody>
          <a:bodyPr/>
          <a:lstStyle/>
          <a:p>
            <a:pPr>
              <a:defRPr/>
            </a:pPr>
            <a:fld id="{547E9CB9-021E-4C8A-AD14-6BADCDC8CC3B}" type="slidenum">
              <a:rPr lang="de-DE" smtClean="0"/>
              <a:pPr>
                <a:defRPr/>
              </a:pPr>
              <a:t>52</a:t>
            </a:fld>
            <a:endParaRPr lang="de-DE"/>
          </a:p>
        </p:txBody>
      </p:sp>
    </p:spTree>
    <p:extLst>
      <p:ext uri="{BB962C8B-B14F-4D97-AF65-F5344CB8AC3E}">
        <p14:creationId xmlns:p14="http://schemas.microsoft.com/office/powerpoint/2010/main" val="32570945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More sustainable approaches to the intensification of cacao systems are also possible through carefully balancing trade-offs. </a:t>
            </a:r>
          </a:p>
          <a:p>
            <a:r>
              <a:rPr lang="en-US" dirty="0"/>
              <a:t>Reduction in shade tree cover from 80% to 40% combined with increased land-use intensity caused only minor quantitative changes in biodiversity and maintained high levels of ecosystem functioning while doubling farmers’ net income. </a:t>
            </a:r>
          </a:p>
          <a:p>
            <a:r>
              <a:rPr lang="en-US" dirty="0"/>
              <a:t>Greater reductions in tree cover further increased short-term income gains but degraded ecosystem functions, depressing productivity in the long run. </a:t>
            </a:r>
          </a:p>
          <a:p>
            <a:r>
              <a:rPr lang="en-US" dirty="0"/>
              <a:t>Low-shade agroforestry therefore provides the best available compromise between economic forces and ecological needs.</a:t>
            </a:r>
          </a:p>
          <a:p>
            <a:endParaRPr lang="en-US" dirty="0"/>
          </a:p>
          <a:p>
            <a:endParaRPr lang="de-DE" dirty="0"/>
          </a:p>
        </p:txBody>
      </p:sp>
      <p:sp>
        <p:nvSpPr>
          <p:cNvPr id="4" name="Foliennummernplatzhalter 3"/>
          <p:cNvSpPr>
            <a:spLocks noGrp="1"/>
          </p:cNvSpPr>
          <p:nvPr>
            <p:ph type="sldNum" sz="quarter" idx="10"/>
          </p:nvPr>
        </p:nvSpPr>
        <p:spPr/>
        <p:txBody>
          <a:bodyPr/>
          <a:lstStyle/>
          <a:p>
            <a:pPr>
              <a:defRPr/>
            </a:pPr>
            <a:fld id="{547E9CB9-021E-4C8A-AD14-6BADCDC8CC3B}" type="slidenum">
              <a:rPr lang="de-DE" smtClean="0"/>
              <a:pPr>
                <a:defRPr/>
              </a:pPr>
              <a:t>53</a:t>
            </a:fld>
            <a:endParaRPr lang="de-DE"/>
          </a:p>
        </p:txBody>
      </p:sp>
    </p:spTree>
    <p:extLst>
      <p:ext uri="{BB962C8B-B14F-4D97-AF65-F5344CB8AC3E}">
        <p14:creationId xmlns:p14="http://schemas.microsoft.com/office/powerpoint/2010/main" val="6911202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Timber &amp; </a:t>
            </a:r>
            <a:r>
              <a:rPr lang="en-US" dirty="0" err="1"/>
              <a:t>Fuelwood</a:t>
            </a:r>
            <a:r>
              <a:rPr lang="en-US" dirty="0"/>
              <a:t>: agroforestry systems are important sources of timber and </a:t>
            </a:r>
            <a:r>
              <a:rPr lang="en-US" dirty="0" err="1"/>
              <a:t>fuelwood</a:t>
            </a:r>
            <a:r>
              <a:rPr lang="en-US" dirty="0"/>
              <a:t> throughout the world in both developing and developed countries. For example, intercropping of trees and crops is </a:t>
            </a:r>
            <a:r>
              <a:rPr lang="en-US" dirty="0" err="1"/>
              <a:t>practised</a:t>
            </a:r>
            <a:r>
              <a:rPr lang="en-US" dirty="0"/>
              <a:t> on 3 million hectares in China. In the United Kingdom, a range of timber/cereal and timber/pasture systems has been profitable to farmers. Trees produced on farm are major sources of timber in Asia (e.g. China, India and Pakistan), East Africa (e.g. Tanzania) and southern Africa (e.g. Zambia)</a:t>
            </a:r>
          </a:p>
          <a:p>
            <a:endParaRPr lang="de-DE" dirty="0"/>
          </a:p>
        </p:txBody>
      </p:sp>
      <p:sp>
        <p:nvSpPr>
          <p:cNvPr id="4" name="Foliennummernplatzhalter 3"/>
          <p:cNvSpPr>
            <a:spLocks noGrp="1"/>
          </p:cNvSpPr>
          <p:nvPr>
            <p:ph type="sldNum" sz="quarter" idx="10"/>
          </p:nvPr>
        </p:nvSpPr>
        <p:spPr/>
        <p:txBody>
          <a:bodyPr/>
          <a:lstStyle/>
          <a:p>
            <a:pPr>
              <a:defRPr/>
            </a:pPr>
            <a:fld id="{547E9CB9-021E-4C8A-AD14-6BADCDC8CC3B}" type="slidenum">
              <a:rPr lang="de-DE" smtClean="0"/>
              <a:pPr>
                <a:defRPr/>
              </a:pPr>
              <a:t>54</a:t>
            </a:fld>
            <a:endParaRPr lang="de-DE"/>
          </a:p>
        </p:txBody>
      </p:sp>
    </p:spTree>
    <p:extLst>
      <p:ext uri="{BB962C8B-B14F-4D97-AF65-F5344CB8AC3E}">
        <p14:creationId xmlns:p14="http://schemas.microsoft.com/office/powerpoint/2010/main" val="11554894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East Africa: in an initiative, more than 200 000 smallholder dairy farmers are growing fodder shrubs as supplementary feed. The typical increase in milk yield achieved by farmers is enabling them to raise extra revenue from milk sales of more than US$100 per cow per year, and allowing them to provide more milk to urban consumers</a:t>
            </a:r>
            <a:endParaRPr lang="de-DE" dirty="0"/>
          </a:p>
          <a:p>
            <a:r>
              <a:rPr lang="de-DE" dirty="0" err="1"/>
              <a:t>Mostly</a:t>
            </a:r>
            <a:r>
              <a:rPr lang="de-DE" dirty="0"/>
              <a:t> </a:t>
            </a:r>
            <a:r>
              <a:rPr lang="de-DE" dirty="0" err="1"/>
              <a:t>used</a:t>
            </a:r>
            <a:r>
              <a:rPr lang="de-DE" baseline="0" dirty="0"/>
              <a:t> </a:t>
            </a:r>
            <a:r>
              <a:rPr lang="de-DE" baseline="0" dirty="0" err="1"/>
              <a:t>as</a:t>
            </a:r>
            <a:r>
              <a:rPr lang="de-DE" baseline="0" dirty="0"/>
              <a:t> </a:t>
            </a:r>
            <a:r>
              <a:rPr lang="de-DE" baseline="0" dirty="0" err="1"/>
              <a:t>shrubs</a:t>
            </a:r>
            <a:r>
              <a:rPr lang="de-DE" baseline="0" dirty="0"/>
              <a:t> </a:t>
            </a:r>
            <a:r>
              <a:rPr lang="de-DE" baseline="0" dirty="0" err="1"/>
              <a:t>are</a:t>
            </a:r>
            <a:r>
              <a:rPr lang="de-DE" baseline="0" dirty="0"/>
              <a:t>: </a:t>
            </a:r>
            <a:r>
              <a:rPr lang="de-DE" dirty="0" err="1"/>
              <a:t>Leucaena</a:t>
            </a:r>
            <a:r>
              <a:rPr lang="de-DE" dirty="0"/>
              <a:t> </a:t>
            </a:r>
            <a:r>
              <a:rPr lang="de-DE" dirty="0" err="1"/>
              <a:t>Diversifolia</a:t>
            </a:r>
            <a:r>
              <a:rPr lang="de-DE" dirty="0"/>
              <a:t>, </a:t>
            </a:r>
            <a:r>
              <a:rPr lang="de-DE" dirty="0" err="1"/>
              <a:t>Mulberry</a:t>
            </a:r>
            <a:r>
              <a:rPr lang="de-DE" dirty="0"/>
              <a:t>, </a:t>
            </a:r>
            <a:r>
              <a:rPr lang="de-DE" dirty="0" err="1"/>
              <a:t>Calliandra</a:t>
            </a:r>
            <a:endParaRPr lang="de-DE" dirty="0"/>
          </a:p>
          <a:p>
            <a:endParaRPr lang="de-D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Source: ICRAF (2013) Agroforestry, food and nutritional security. Background paper for the International Conference on Forests for Food Security and Nutrition, FAO, Rome, 13–15 May 2013. World Agroforestry Centre (ICRAF), Nairobi, Kenya.</a:t>
            </a:r>
            <a:endParaRPr lang="de-DE" sz="1200" dirty="0"/>
          </a:p>
          <a:p>
            <a:endParaRPr lang="de-DE" dirty="0"/>
          </a:p>
        </p:txBody>
      </p:sp>
      <p:sp>
        <p:nvSpPr>
          <p:cNvPr id="4" name="Foliennummernplatzhalter 3"/>
          <p:cNvSpPr>
            <a:spLocks noGrp="1"/>
          </p:cNvSpPr>
          <p:nvPr>
            <p:ph type="sldNum" sz="quarter" idx="10"/>
          </p:nvPr>
        </p:nvSpPr>
        <p:spPr/>
        <p:txBody>
          <a:bodyPr/>
          <a:lstStyle/>
          <a:p>
            <a:pPr>
              <a:defRPr/>
            </a:pPr>
            <a:fld id="{547E9CB9-021E-4C8A-AD14-6BADCDC8CC3B}" type="slidenum">
              <a:rPr lang="de-DE" smtClean="0"/>
              <a:pPr>
                <a:defRPr/>
              </a:pPr>
              <a:t>55</a:t>
            </a:fld>
            <a:endParaRPr lang="de-DE"/>
          </a:p>
        </p:txBody>
      </p:sp>
    </p:spTree>
    <p:extLst>
      <p:ext uri="{BB962C8B-B14F-4D97-AF65-F5344CB8AC3E}">
        <p14:creationId xmlns:p14="http://schemas.microsoft.com/office/powerpoint/2010/main" val="4133369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Although the story varies greatly from one place to another, the practice of cultivating tree species and agricultural crops in intimate combination has existed from ancient times around the world and has constituted the default practice in terms of land use management. </a:t>
            </a:r>
            <a:br>
              <a:rPr lang="en-US" dirty="0"/>
            </a:br>
            <a:r>
              <a:rPr lang="en-US" dirty="0"/>
              <a:t>It was only during the last centuries that farming and trees became dissociated as </a:t>
            </a:r>
            <a:r>
              <a:rPr lang="en-US" dirty="0" err="1"/>
              <a:t>monocropping</a:t>
            </a:r>
            <a:r>
              <a:rPr lang="en-US" dirty="0"/>
              <a:t> became more common, in an effort to intensify food production</a:t>
            </a:r>
          </a:p>
          <a:p>
            <a:endParaRPr lang="en-US" dirty="0"/>
          </a:p>
          <a:p>
            <a:r>
              <a:rPr lang="en-US" dirty="0"/>
              <a:t>If we go back 10,000 years we can see trees, crops, livestock and farms interacting with semi-natural vegetation, land and water, as well as budding urban markets, long before ‘forests’ were defined as an institutional entity</a:t>
            </a:r>
          </a:p>
          <a:p>
            <a:endParaRPr lang="en-US" dirty="0"/>
          </a:p>
          <a:p>
            <a:endParaRPr lang="de-DE" dirty="0"/>
          </a:p>
        </p:txBody>
      </p:sp>
      <p:sp>
        <p:nvSpPr>
          <p:cNvPr id="4" name="Foliennummernplatzhalter 3"/>
          <p:cNvSpPr>
            <a:spLocks noGrp="1"/>
          </p:cNvSpPr>
          <p:nvPr>
            <p:ph type="sldNum" sz="quarter" idx="10"/>
          </p:nvPr>
        </p:nvSpPr>
        <p:spPr/>
        <p:txBody>
          <a:bodyPr/>
          <a:lstStyle/>
          <a:p>
            <a:pPr>
              <a:defRPr/>
            </a:pPr>
            <a:fld id="{547E9CB9-021E-4C8A-AD14-6BADCDC8CC3B}" type="slidenum">
              <a:rPr lang="de-DE" smtClean="0"/>
              <a:pPr>
                <a:defRPr/>
              </a:pPr>
              <a:t>8</a:t>
            </a:fld>
            <a:endParaRPr lang="de-DE"/>
          </a:p>
        </p:txBody>
      </p:sp>
    </p:spTree>
    <p:extLst>
      <p:ext uri="{BB962C8B-B14F-4D97-AF65-F5344CB8AC3E}">
        <p14:creationId xmlns:p14="http://schemas.microsoft.com/office/powerpoint/2010/main" val="37891423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Africa: examples of widely traded agroforestry tree foods that support farmer incomes and the food security of rural and urban populations include the indigenous semi‐domesticated and widely cultivated fruit </a:t>
            </a:r>
            <a:r>
              <a:rPr lang="en-US" dirty="0" err="1"/>
              <a:t>safou</a:t>
            </a:r>
            <a:r>
              <a:rPr lang="en-US" dirty="0"/>
              <a:t> (</a:t>
            </a:r>
            <a:r>
              <a:rPr lang="en-US" dirty="0" err="1"/>
              <a:t>Dacryodes</a:t>
            </a:r>
            <a:r>
              <a:rPr lang="en-US" dirty="0"/>
              <a:t> </a:t>
            </a:r>
            <a:r>
              <a:rPr lang="en-US" dirty="0" err="1"/>
              <a:t>edulis</a:t>
            </a:r>
            <a:r>
              <a:rPr lang="en-US" dirty="0"/>
              <a:t>), the indigenous domesticate </a:t>
            </a:r>
            <a:r>
              <a:rPr lang="en-US" dirty="0" err="1"/>
              <a:t>shea</a:t>
            </a:r>
            <a:r>
              <a:rPr lang="en-US" dirty="0"/>
              <a:t> nut (</a:t>
            </a:r>
            <a:r>
              <a:rPr lang="en-US" dirty="0" err="1"/>
              <a:t>Vitellaria</a:t>
            </a:r>
            <a:r>
              <a:rPr lang="en-US" dirty="0"/>
              <a:t> </a:t>
            </a:r>
            <a:r>
              <a:rPr lang="en-US" dirty="0" err="1"/>
              <a:t>paradoxa</a:t>
            </a:r>
            <a:r>
              <a:rPr lang="en-US" dirty="0"/>
              <a:t>) and exotic mango. New commercial markets for fruits are developing in Africa as a result of recent investments by Coca Cola, Del Monte and others to source produce locally for juice manufacture</a:t>
            </a:r>
          </a:p>
          <a:p>
            <a:endParaRPr lang="en-US" dirty="0"/>
          </a:p>
          <a:p>
            <a:r>
              <a:rPr lang="en-US" dirty="0"/>
              <a:t>From left</a:t>
            </a:r>
            <a:r>
              <a:rPr lang="en-US" baseline="0" dirty="0"/>
              <a:t> to right:</a:t>
            </a:r>
            <a:r>
              <a:rPr lang="pt-BR" baseline="0" dirty="0"/>
              <a:t>Dacryodes edulis, Vitellaria paradoxa, exotic mango</a:t>
            </a:r>
            <a:br>
              <a:rPr lang="en-US" baseline="0" dirty="0"/>
            </a:br>
            <a:br>
              <a:rPr lang="en-US" baseline="0" dirty="0"/>
            </a:br>
            <a:endParaRPr lang="en-US" dirty="0"/>
          </a:p>
          <a:p>
            <a:r>
              <a:rPr lang="en-US" dirty="0"/>
              <a:t>Source: ICRAF (2013) Agroforestry, food and nutritional security. Background paper for the International Conference on Forests for Food Security and Nutrition, FAO, Rome, 13–15 May 2013. World Agroforestry Centre (ICRAF), Nairobi, Kenya.</a:t>
            </a:r>
          </a:p>
          <a:p>
            <a:endParaRPr lang="en-US" dirty="0"/>
          </a:p>
          <a:p>
            <a:endParaRPr lang="de-DE" dirty="0"/>
          </a:p>
        </p:txBody>
      </p:sp>
      <p:sp>
        <p:nvSpPr>
          <p:cNvPr id="4" name="Foliennummernplatzhalter 3"/>
          <p:cNvSpPr>
            <a:spLocks noGrp="1"/>
          </p:cNvSpPr>
          <p:nvPr>
            <p:ph type="sldNum" sz="quarter" idx="10"/>
          </p:nvPr>
        </p:nvSpPr>
        <p:spPr/>
        <p:txBody>
          <a:bodyPr/>
          <a:lstStyle/>
          <a:p>
            <a:pPr>
              <a:defRPr/>
            </a:pPr>
            <a:fld id="{547E9CB9-021E-4C8A-AD14-6BADCDC8CC3B}" type="slidenum">
              <a:rPr lang="de-DE" smtClean="0"/>
              <a:pPr>
                <a:defRPr/>
              </a:pPr>
              <a:t>56</a:t>
            </a:fld>
            <a:endParaRPr lang="de-DE"/>
          </a:p>
        </p:txBody>
      </p:sp>
    </p:spTree>
    <p:extLst>
      <p:ext uri="{BB962C8B-B14F-4D97-AF65-F5344CB8AC3E}">
        <p14:creationId xmlns:p14="http://schemas.microsoft.com/office/powerpoint/2010/main" val="4494048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Africa: an analysis of more than 90 peer‐reviewed studies on soil fertility improvement found consistent evidence of benefits in maize yields in Africa from planting nitrogen‐fixing green fertilizers, including trees and shrubs, although the level of response varied by soil type and technology. As well as increasing average yields, the planting of trees as green fertilizers in southern Africa is able to stabilize crop production in drought years and during other extreme weather events, and improve crop rain use efficiency (Box 2 and Figure 2). This is important for food security in the context of climate change, which is increasing drought incidence in the region</a:t>
            </a:r>
          </a:p>
          <a:p>
            <a:endParaRPr lang="en-US" dirty="0"/>
          </a:p>
          <a:p>
            <a:endParaRPr lang="de-DE" dirty="0"/>
          </a:p>
        </p:txBody>
      </p:sp>
      <p:sp>
        <p:nvSpPr>
          <p:cNvPr id="4" name="Foliennummernplatzhalter 3"/>
          <p:cNvSpPr>
            <a:spLocks noGrp="1"/>
          </p:cNvSpPr>
          <p:nvPr>
            <p:ph type="sldNum" sz="quarter" idx="10"/>
          </p:nvPr>
        </p:nvSpPr>
        <p:spPr/>
        <p:txBody>
          <a:bodyPr/>
          <a:lstStyle/>
          <a:p>
            <a:pPr>
              <a:defRPr/>
            </a:pPr>
            <a:fld id="{547E9CB9-021E-4C8A-AD14-6BADCDC8CC3B}" type="slidenum">
              <a:rPr lang="de-DE" smtClean="0"/>
              <a:pPr>
                <a:defRPr/>
              </a:pPr>
              <a:t>57</a:t>
            </a:fld>
            <a:endParaRPr lang="de-DE"/>
          </a:p>
        </p:txBody>
      </p:sp>
    </p:spTree>
    <p:extLst>
      <p:ext uri="{BB962C8B-B14F-4D97-AF65-F5344CB8AC3E}">
        <p14:creationId xmlns:p14="http://schemas.microsoft.com/office/powerpoint/2010/main" val="19357646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547E9CB9-021E-4C8A-AD14-6BADCDC8CC3B}" type="slidenum">
              <a:rPr lang="de-DE" smtClean="0"/>
              <a:pPr>
                <a:defRPr/>
              </a:pPr>
              <a:t>58</a:t>
            </a:fld>
            <a:endParaRPr lang="de-DE"/>
          </a:p>
        </p:txBody>
      </p:sp>
    </p:spTree>
    <p:extLst>
      <p:ext uri="{BB962C8B-B14F-4D97-AF65-F5344CB8AC3E}">
        <p14:creationId xmlns:p14="http://schemas.microsoft.com/office/powerpoint/2010/main" val="29122349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547E9CB9-021E-4C8A-AD14-6BADCDC8CC3B}" type="slidenum">
              <a:rPr lang="de-DE" smtClean="0"/>
              <a:pPr>
                <a:defRPr/>
              </a:pPr>
              <a:t>59</a:t>
            </a:fld>
            <a:endParaRPr lang="de-DE"/>
          </a:p>
        </p:txBody>
      </p:sp>
    </p:spTree>
    <p:extLst>
      <p:ext uri="{BB962C8B-B14F-4D97-AF65-F5344CB8AC3E}">
        <p14:creationId xmlns:p14="http://schemas.microsoft.com/office/powerpoint/2010/main" val="3404748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Maize yields in five districts in Malawi with and without the intervention of the Agroforestry</a:t>
            </a:r>
          </a:p>
          <a:p>
            <a:r>
              <a:rPr lang="en-US" dirty="0"/>
              <a:t>Food Security </a:t>
            </a:r>
            <a:r>
              <a:rPr lang="en-US" dirty="0" err="1"/>
              <a:t>Programme</a:t>
            </a:r>
            <a:r>
              <a:rPr lang="en-US" dirty="0"/>
              <a:t>, based on 283 beneficiaries and 200 non‐beneficiaries distributed across districts</a:t>
            </a:r>
          </a:p>
          <a:p>
            <a:endParaRPr lang="en-US" dirty="0"/>
          </a:p>
          <a:p>
            <a:endParaRPr lang="en-US" dirty="0"/>
          </a:p>
          <a:p>
            <a:r>
              <a:rPr lang="en-US" dirty="0"/>
              <a:t>Here you see the five districts and the yields of maize with and without Agroforestry</a:t>
            </a:r>
          </a:p>
          <a:p>
            <a:endParaRPr lang="en-US" dirty="0"/>
          </a:p>
          <a:p>
            <a:endParaRPr lang="en-US" dirty="0"/>
          </a:p>
          <a:p>
            <a:r>
              <a:rPr lang="en-US" dirty="0"/>
              <a:t>Farmers in Malawi have recognized that low soil fertility is a major constraint on their ability to produce food.</a:t>
            </a:r>
          </a:p>
          <a:p>
            <a:r>
              <a:rPr lang="en-US" dirty="0"/>
              <a:t>To address this through the planting of leguminous tree and shrubs, ICRAF and partners, with funding from Irish Aid, implemented the Malawi Agroforestry Food Security </a:t>
            </a:r>
            <a:r>
              <a:rPr lang="en-US" dirty="0" err="1"/>
              <a:t>Programme</a:t>
            </a:r>
            <a:r>
              <a:rPr lang="en-US" dirty="0"/>
              <a:t>, </a:t>
            </a:r>
          </a:p>
          <a:p>
            <a:r>
              <a:rPr lang="en-US" dirty="0"/>
              <a:t>which between 2007 and 2011 reached about 180 000 farmers. </a:t>
            </a:r>
          </a:p>
          <a:p>
            <a:r>
              <a:rPr lang="en-US" dirty="0"/>
              <a:t>An external review of the </a:t>
            </a:r>
            <a:r>
              <a:rPr lang="en-US" dirty="0" err="1"/>
              <a:t>programme</a:t>
            </a:r>
            <a:r>
              <a:rPr lang="en-US" dirty="0"/>
              <a:t> in five districts surveyed 283 households that were beneficiaries (participants in the </a:t>
            </a:r>
            <a:r>
              <a:rPr lang="en-US" dirty="0" err="1"/>
              <a:t>programme</a:t>
            </a:r>
            <a:r>
              <a:rPr lang="en-US" dirty="0"/>
              <a:t>) and 200 that were not. </a:t>
            </a:r>
          </a:p>
          <a:p>
            <a:r>
              <a:rPr lang="en-US" dirty="0"/>
              <a:t>In four of the five districts, maize yields were on average higher for beneficiaries than for non‐beneficiaries (see Figure 2); on average, beneficiaries also had more food‐secure months per year. </a:t>
            </a:r>
          </a:p>
          <a:p>
            <a:r>
              <a:rPr lang="en-US" dirty="0"/>
              <a:t>Except in one district, dietary diversity (measured as the number of different types of food group consumed in a day) was also higher for beneficiaries, </a:t>
            </a:r>
          </a:p>
          <a:p>
            <a:r>
              <a:rPr lang="en-US" dirty="0"/>
              <a:t>which could be attributed to the greater own use of fruit trees whose management and use (of existing trees) </a:t>
            </a:r>
          </a:p>
          <a:p>
            <a:r>
              <a:rPr lang="en-US" dirty="0"/>
              <a:t>and planting were also promoted by the project, as well as to increases in incomes from farm sales for food purchases. </a:t>
            </a:r>
          </a:p>
          <a:p>
            <a:r>
              <a:rPr lang="en-US" dirty="0"/>
              <a:t>The use of improved green </a:t>
            </a:r>
            <a:r>
              <a:rPr lang="en-US" dirty="0" err="1"/>
              <a:t>fertiliser</a:t>
            </a:r>
            <a:r>
              <a:rPr lang="en-US" dirty="0"/>
              <a:t> technologies has relevance beyond Malawi and the southern Africa region, </a:t>
            </a:r>
          </a:p>
          <a:p>
            <a:r>
              <a:rPr lang="en-US" dirty="0"/>
              <a:t>and efforts to scale up appropriate methods are underway in other parts of Africa</a:t>
            </a:r>
          </a:p>
          <a:p>
            <a:r>
              <a:rPr lang="en-US" dirty="0"/>
              <a:t>and beyond. Source: adapted from CEI (2011).</a:t>
            </a:r>
            <a:endParaRPr lang="de-DE" dirty="0"/>
          </a:p>
        </p:txBody>
      </p:sp>
      <p:sp>
        <p:nvSpPr>
          <p:cNvPr id="4" name="Foliennummernplatzhalter 3"/>
          <p:cNvSpPr>
            <a:spLocks noGrp="1"/>
          </p:cNvSpPr>
          <p:nvPr>
            <p:ph type="sldNum" sz="quarter" idx="5"/>
          </p:nvPr>
        </p:nvSpPr>
        <p:spPr/>
        <p:txBody>
          <a:bodyPr/>
          <a:lstStyle/>
          <a:p>
            <a:pPr>
              <a:defRPr/>
            </a:pPr>
            <a:fld id="{547E9CB9-021E-4C8A-AD14-6BADCDC8CC3B}" type="slidenum">
              <a:rPr lang="de-DE" smtClean="0"/>
              <a:pPr>
                <a:defRPr/>
              </a:pPr>
              <a:t>60</a:t>
            </a:fld>
            <a:endParaRPr lang="de-DE"/>
          </a:p>
        </p:txBody>
      </p:sp>
    </p:spTree>
    <p:extLst>
      <p:ext uri="{BB962C8B-B14F-4D97-AF65-F5344CB8AC3E}">
        <p14:creationId xmlns:p14="http://schemas.microsoft.com/office/powerpoint/2010/main" val="41155831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Niger: Supporting the regeneration of natural vegetation in agroforestry systems can also provide significant benefits for staple crop yields. </a:t>
            </a:r>
          </a:p>
          <a:p>
            <a:r>
              <a:rPr lang="en-US" dirty="0"/>
              <a:t>Farmer‐managed natural regeneration (FMNR) of </a:t>
            </a:r>
            <a:r>
              <a:rPr lang="en-US" dirty="0" err="1"/>
              <a:t>faidherbia</a:t>
            </a:r>
            <a:r>
              <a:rPr lang="en-US" dirty="0"/>
              <a:t> (</a:t>
            </a:r>
            <a:r>
              <a:rPr lang="en-US" dirty="0" err="1"/>
              <a:t>Faidherbia</a:t>
            </a:r>
            <a:r>
              <a:rPr lang="en-US" dirty="0"/>
              <a:t> </a:t>
            </a:r>
            <a:r>
              <a:rPr lang="en-US" dirty="0" err="1"/>
              <a:t>albida</a:t>
            </a:r>
            <a:r>
              <a:rPr lang="en-US" dirty="0"/>
              <a:t>) and other leguminous trees in dryland agroforests (parklands) in semiarid and sub‐humid Africa is a good example. </a:t>
            </a:r>
          </a:p>
          <a:p>
            <a:r>
              <a:rPr lang="en-US" dirty="0"/>
              <a:t>Since 1985, FMNR has been encouraged in Niger by a policy shift that awarded tree tenure to farmers (as well as by more </a:t>
            </a:r>
            <a:r>
              <a:rPr lang="en-US" dirty="0" err="1"/>
              <a:t>favourable</a:t>
            </a:r>
            <a:r>
              <a:rPr lang="en-US" dirty="0"/>
              <a:t> wetter weather). </a:t>
            </a:r>
          </a:p>
          <a:p>
            <a:r>
              <a:rPr lang="en-US" dirty="0"/>
              <a:t>It has led to the ‘re‐greening’ of approximately 5 million hectares. FMNR in the Sahel has led to improvements in sorghum and millet yields, and positive relationships have been observed with dietary diversity and household income</a:t>
            </a:r>
          </a:p>
          <a:p>
            <a:endParaRPr lang="de-DE" dirty="0"/>
          </a:p>
        </p:txBody>
      </p:sp>
      <p:sp>
        <p:nvSpPr>
          <p:cNvPr id="4" name="Foliennummernplatzhalter 3"/>
          <p:cNvSpPr>
            <a:spLocks noGrp="1"/>
          </p:cNvSpPr>
          <p:nvPr>
            <p:ph type="sldNum" sz="quarter" idx="5"/>
          </p:nvPr>
        </p:nvSpPr>
        <p:spPr/>
        <p:txBody>
          <a:bodyPr/>
          <a:lstStyle/>
          <a:p>
            <a:pPr>
              <a:defRPr/>
            </a:pPr>
            <a:fld id="{547E9CB9-021E-4C8A-AD14-6BADCDC8CC3B}" type="slidenum">
              <a:rPr lang="de-DE" smtClean="0"/>
              <a:pPr>
                <a:defRPr/>
              </a:pPr>
              <a:t>61</a:t>
            </a:fld>
            <a:endParaRPr lang="de-DE"/>
          </a:p>
        </p:txBody>
      </p:sp>
    </p:spTree>
    <p:extLst>
      <p:ext uri="{BB962C8B-B14F-4D97-AF65-F5344CB8AC3E}">
        <p14:creationId xmlns:p14="http://schemas.microsoft.com/office/powerpoint/2010/main" val="6495922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Export crops from smallholders: </a:t>
            </a:r>
          </a:p>
          <a:p>
            <a:r>
              <a:rPr lang="en-US" dirty="0"/>
              <a:t>Market data recorded for agroforestry tree products are sparse, </a:t>
            </a:r>
          </a:p>
          <a:p>
            <a:r>
              <a:rPr lang="en-US" dirty="0"/>
              <a:t>but information on export value is quantified for tree commodity crops </a:t>
            </a:r>
          </a:p>
          <a:p>
            <a:r>
              <a:rPr lang="en-US" dirty="0"/>
              <a:t>such as palm oil (derived from oil palm, </a:t>
            </a:r>
            <a:r>
              <a:rPr lang="en-US" dirty="0" err="1"/>
              <a:t>Elaeis</a:t>
            </a:r>
            <a:r>
              <a:rPr lang="en-US" dirty="0"/>
              <a:t> </a:t>
            </a:r>
            <a:r>
              <a:rPr lang="en-US" dirty="0" err="1"/>
              <a:t>guineensis</a:t>
            </a:r>
            <a:r>
              <a:rPr lang="en-US" dirty="0"/>
              <a:t>), </a:t>
            </a:r>
          </a:p>
          <a:p>
            <a:r>
              <a:rPr lang="en-US" dirty="0"/>
              <a:t>coffee (primarily from </a:t>
            </a:r>
            <a:r>
              <a:rPr lang="en-US" dirty="0" err="1"/>
              <a:t>Coffea</a:t>
            </a:r>
            <a:r>
              <a:rPr lang="en-US" dirty="0"/>
              <a:t> arabica), rubber (from </a:t>
            </a:r>
            <a:r>
              <a:rPr lang="en-US" dirty="0" err="1"/>
              <a:t>Hevea</a:t>
            </a:r>
            <a:r>
              <a:rPr lang="en-US" dirty="0"/>
              <a:t> </a:t>
            </a:r>
            <a:r>
              <a:rPr lang="en-US" dirty="0" err="1"/>
              <a:t>brasiliensis</a:t>
            </a:r>
            <a:r>
              <a:rPr lang="en-US" dirty="0"/>
              <a:t>), </a:t>
            </a:r>
          </a:p>
          <a:p>
            <a:r>
              <a:rPr lang="en-US" dirty="0"/>
              <a:t>cocoa (from cacao, Theobroma cacao) </a:t>
            </a:r>
          </a:p>
          <a:p>
            <a:r>
              <a:rPr lang="en-US" dirty="0"/>
              <a:t>and tea (primarily from Camellia </a:t>
            </a:r>
            <a:r>
              <a:rPr lang="en-US" dirty="0" err="1"/>
              <a:t>sinensis</a:t>
            </a:r>
            <a:r>
              <a:rPr lang="en-US" dirty="0"/>
              <a:t>). </a:t>
            </a:r>
          </a:p>
          <a:p>
            <a:r>
              <a:rPr lang="en-US" dirty="0"/>
              <a:t>Each of these is grown to a significant extent by smallholders, as illustrated in Indonesia, where, in 2011, small farms were estimated to contribute 42, 96, 85, 94 and 46 percent of the country’s total production area for palm oil, coffee, rubber, cocoa and tea, respectively (Government of Indonesia, 2013). </a:t>
            </a:r>
          </a:p>
          <a:p>
            <a:endParaRPr lang="en-US" dirty="0"/>
          </a:p>
          <a:p>
            <a:r>
              <a:rPr lang="en-US" dirty="0"/>
              <a:t>Unlike Indonesia, many countries do not formally differentiate between smallholder and plantation production, but more than two‐thirds of coffee produced worldwide is estimated to be from smallholdings (International Coffee Organization, 2013), while the figure is 90 percent for cocoa (International Cocoa Organization, 2013). </a:t>
            </a:r>
          </a:p>
          <a:p>
            <a:endParaRPr lang="en-US" dirty="0"/>
          </a:p>
          <a:p>
            <a:r>
              <a:rPr lang="en-US" dirty="0"/>
              <a:t>Mixed agroforestry regimes can help to avoid many of the negative effects of growing these commodity crops in monocultures, by combining tree commodities in diverse production systems with locally important food trees, staple crops, vegetables and edible fungi – such as shade coffee and shade cocoa systems – which increase or at least do not decrease commodity yields and profitability. Such systems have often been traditionally </a:t>
            </a:r>
            <a:r>
              <a:rPr lang="en-US" dirty="0" err="1"/>
              <a:t>practised</a:t>
            </a:r>
            <a:r>
              <a:rPr lang="en-US" dirty="0"/>
              <a:t> but are now being actively encouraged through certification and other schemes by some international purchasers of tree commodity crops. </a:t>
            </a:r>
          </a:p>
          <a:p>
            <a:r>
              <a:rPr lang="en-US" dirty="0"/>
              <a:t>There are also opportunities to develop valuable new tree commodities (Box 3)</a:t>
            </a:r>
          </a:p>
          <a:p>
            <a:endParaRPr lang="de-DE" dirty="0"/>
          </a:p>
        </p:txBody>
      </p:sp>
      <p:sp>
        <p:nvSpPr>
          <p:cNvPr id="4" name="Foliennummernplatzhalter 3"/>
          <p:cNvSpPr>
            <a:spLocks noGrp="1"/>
          </p:cNvSpPr>
          <p:nvPr>
            <p:ph type="sldNum" sz="quarter" idx="5"/>
          </p:nvPr>
        </p:nvSpPr>
        <p:spPr/>
        <p:txBody>
          <a:bodyPr/>
          <a:lstStyle/>
          <a:p>
            <a:pPr>
              <a:defRPr/>
            </a:pPr>
            <a:fld id="{547E9CB9-021E-4C8A-AD14-6BADCDC8CC3B}" type="slidenum">
              <a:rPr lang="de-DE" smtClean="0"/>
              <a:pPr>
                <a:defRPr/>
              </a:pPr>
              <a:t>62</a:t>
            </a:fld>
            <a:endParaRPr lang="de-DE"/>
          </a:p>
        </p:txBody>
      </p:sp>
    </p:spTree>
    <p:extLst>
      <p:ext uri="{BB962C8B-B14F-4D97-AF65-F5344CB8AC3E}">
        <p14:creationId xmlns:p14="http://schemas.microsoft.com/office/powerpoint/2010/main" val="34279055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Export crops from smallholders: </a:t>
            </a:r>
          </a:p>
          <a:p>
            <a:r>
              <a:rPr lang="en-US" dirty="0"/>
              <a:t>Market data recorded for agroforestry tree products are sparse, </a:t>
            </a:r>
          </a:p>
          <a:p>
            <a:r>
              <a:rPr lang="en-US" dirty="0"/>
              <a:t>but information on export value is quantified for tree commodity crops </a:t>
            </a:r>
          </a:p>
          <a:p>
            <a:r>
              <a:rPr lang="en-US" dirty="0"/>
              <a:t>such as palm oil (derived from oil palm, </a:t>
            </a:r>
            <a:r>
              <a:rPr lang="en-US" dirty="0" err="1"/>
              <a:t>Elaeis</a:t>
            </a:r>
            <a:r>
              <a:rPr lang="en-US" dirty="0"/>
              <a:t> </a:t>
            </a:r>
            <a:r>
              <a:rPr lang="en-US" dirty="0" err="1"/>
              <a:t>guineensis</a:t>
            </a:r>
            <a:r>
              <a:rPr lang="en-US" dirty="0"/>
              <a:t>), </a:t>
            </a:r>
          </a:p>
          <a:p>
            <a:r>
              <a:rPr lang="en-US" dirty="0"/>
              <a:t>coffee (primarily from </a:t>
            </a:r>
            <a:r>
              <a:rPr lang="en-US" dirty="0" err="1"/>
              <a:t>Coffea</a:t>
            </a:r>
            <a:r>
              <a:rPr lang="en-US" dirty="0"/>
              <a:t> arabica), rubber (from </a:t>
            </a:r>
            <a:r>
              <a:rPr lang="en-US" dirty="0" err="1"/>
              <a:t>Hevea</a:t>
            </a:r>
            <a:r>
              <a:rPr lang="en-US" dirty="0"/>
              <a:t> </a:t>
            </a:r>
            <a:r>
              <a:rPr lang="en-US" dirty="0" err="1"/>
              <a:t>brasiliensis</a:t>
            </a:r>
            <a:r>
              <a:rPr lang="en-US" dirty="0"/>
              <a:t>), </a:t>
            </a:r>
          </a:p>
          <a:p>
            <a:r>
              <a:rPr lang="en-US" dirty="0"/>
              <a:t>cocoa (from cacao, Theobroma cacao) </a:t>
            </a:r>
          </a:p>
          <a:p>
            <a:r>
              <a:rPr lang="en-US" dirty="0"/>
              <a:t>and tea (primarily from Camellia </a:t>
            </a:r>
            <a:r>
              <a:rPr lang="en-US" dirty="0" err="1"/>
              <a:t>sinensis</a:t>
            </a:r>
            <a:r>
              <a:rPr lang="en-US" dirty="0"/>
              <a:t>). </a:t>
            </a:r>
          </a:p>
          <a:p>
            <a:r>
              <a:rPr lang="en-US" dirty="0"/>
              <a:t>Each of these is grown to a significant extent by smallholders, as illustrated in Indonesia, where, in 2011, small farms were estimated to contribute 42, 96, 85, 94 and 46 percent of the country’s total production area for palm oil, coffee, rubber, cocoa and tea, respectively (Government of Indonesia, 2013). </a:t>
            </a:r>
          </a:p>
          <a:p>
            <a:endParaRPr lang="en-US" dirty="0"/>
          </a:p>
          <a:p>
            <a:r>
              <a:rPr lang="en-US" dirty="0"/>
              <a:t>Unlike Indonesia, many countries do not formally differentiate between smallholder and plantation production, but more than two‐thirds of coffee produced worldwide is estimated to be from smallholdings (International Coffee Organization, 2013), while the figure is 90 percent for cocoa (International Cocoa Organization, 2013). </a:t>
            </a:r>
          </a:p>
          <a:p>
            <a:endParaRPr lang="en-US" dirty="0"/>
          </a:p>
          <a:p>
            <a:r>
              <a:rPr lang="en-US" dirty="0"/>
              <a:t>Mixed agroforestry regimes can help to avoid many of the negative effects of growing these commodity crops in monocultures, by combining tree commodities in diverse production systems with locally important food trees, staple crops, vegetables and edible fungi – such as shade coffee and shade cocoa systems – which increase or at least do not decrease commodity yields and profitability. Such systems have often been traditionally </a:t>
            </a:r>
            <a:r>
              <a:rPr lang="en-US" dirty="0" err="1"/>
              <a:t>practised</a:t>
            </a:r>
            <a:r>
              <a:rPr lang="en-US" dirty="0"/>
              <a:t> but are now being actively encouraged through certification and other schemes by some international purchasers of tree commodity crops. </a:t>
            </a:r>
          </a:p>
          <a:p>
            <a:r>
              <a:rPr lang="en-US" dirty="0"/>
              <a:t>There are also opportunities to develop valuable new tree commodities (Box 3)</a:t>
            </a:r>
          </a:p>
          <a:p>
            <a:endParaRPr lang="de-DE" dirty="0"/>
          </a:p>
        </p:txBody>
      </p:sp>
      <p:sp>
        <p:nvSpPr>
          <p:cNvPr id="4" name="Foliennummernplatzhalter 3"/>
          <p:cNvSpPr>
            <a:spLocks noGrp="1"/>
          </p:cNvSpPr>
          <p:nvPr>
            <p:ph type="sldNum" sz="quarter" idx="5"/>
          </p:nvPr>
        </p:nvSpPr>
        <p:spPr/>
        <p:txBody>
          <a:bodyPr/>
          <a:lstStyle/>
          <a:p>
            <a:pPr>
              <a:defRPr/>
            </a:pPr>
            <a:fld id="{547E9CB9-021E-4C8A-AD14-6BADCDC8CC3B}" type="slidenum">
              <a:rPr lang="de-DE" smtClean="0"/>
              <a:pPr>
                <a:defRPr/>
              </a:pPr>
              <a:t>63</a:t>
            </a:fld>
            <a:endParaRPr lang="de-DE"/>
          </a:p>
        </p:txBody>
      </p:sp>
    </p:spTree>
    <p:extLst>
      <p:ext uri="{BB962C8B-B14F-4D97-AF65-F5344CB8AC3E}">
        <p14:creationId xmlns:p14="http://schemas.microsoft.com/office/powerpoint/2010/main" val="41996929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u="none" strike="noStrike" kern="1200" baseline="0" dirty="0">
                <a:solidFill>
                  <a:schemeClr val="tx1"/>
                </a:solidFill>
                <a:latin typeface="Times New Roman" pitchFamily="18" charset="0"/>
                <a:ea typeface="+mn-ea"/>
                <a:cs typeface="+mn-cs"/>
              </a:rPr>
              <a:t>Integrating markets and cultivation to support the sustainable development of a new tree commodity crop: </a:t>
            </a:r>
          </a:p>
          <a:p>
            <a:endParaRPr lang="en-US" sz="1200" b="0" i="0" u="none" strike="noStrike" kern="1200" baseline="0" dirty="0">
              <a:solidFill>
                <a:schemeClr val="tx1"/>
              </a:solidFill>
              <a:latin typeface="Times New Roman" pitchFamily="18" charset="0"/>
              <a:ea typeface="+mn-ea"/>
              <a:cs typeface="+mn-cs"/>
            </a:endParaRPr>
          </a:p>
          <a:p>
            <a:r>
              <a:rPr lang="en-US" sz="1200" b="0" i="0" u="none" strike="noStrike" kern="1200" baseline="0" dirty="0">
                <a:solidFill>
                  <a:schemeClr val="tx1"/>
                </a:solidFill>
                <a:latin typeface="Times New Roman" pitchFamily="18" charset="0"/>
                <a:ea typeface="+mn-ea"/>
                <a:cs typeface="+mn-cs"/>
              </a:rPr>
              <a:t>the case of allanblackia</a:t>
            </a:r>
          </a:p>
          <a:p>
            <a:endParaRPr lang="en-US" sz="1200" b="0" i="0" u="none" strike="noStrike" kern="1200" baseline="0" dirty="0">
              <a:solidFill>
                <a:schemeClr val="tx1"/>
              </a:solidFill>
              <a:latin typeface="Times New Roman" pitchFamily="18" charset="0"/>
              <a:ea typeface="+mn-ea"/>
              <a:cs typeface="+mn-cs"/>
            </a:endParaRPr>
          </a:p>
          <a:p>
            <a:r>
              <a:rPr lang="en-US" sz="1200" b="0" i="0" u="none" strike="noStrike" kern="1200" baseline="0" dirty="0">
                <a:solidFill>
                  <a:schemeClr val="tx1"/>
                </a:solidFill>
                <a:latin typeface="Times New Roman" pitchFamily="18" charset="0"/>
                <a:ea typeface="+mn-ea"/>
                <a:cs typeface="+mn-cs"/>
              </a:rPr>
              <a:t>The seed of allanblackia (</a:t>
            </a:r>
            <a:r>
              <a:rPr lang="en-US" sz="1200" b="0" i="1" u="none" strike="noStrike" kern="1200" baseline="0" dirty="0">
                <a:solidFill>
                  <a:schemeClr val="tx1"/>
                </a:solidFill>
                <a:latin typeface="Times New Roman" pitchFamily="18" charset="0"/>
                <a:ea typeface="+mn-ea"/>
                <a:cs typeface="+mn-cs"/>
              </a:rPr>
              <a:t>Allanblackia </a:t>
            </a:r>
            <a:r>
              <a:rPr lang="en-US" sz="1200" b="0" i="0" u="none" strike="noStrike" kern="1200" baseline="0" dirty="0">
                <a:solidFill>
                  <a:schemeClr val="tx1"/>
                </a:solidFill>
                <a:latin typeface="Times New Roman" pitchFamily="18" charset="0"/>
                <a:ea typeface="+mn-ea"/>
                <a:cs typeface="+mn-cs"/>
              </a:rPr>
              <a:t>spp.), found wild in the humid forests of Central, East and West Africa, yield edible oil with a significant potential of more than 100 000 </a:t>
            </a:r>
            <a:r>
              <a:rPr lang="en-US" sz="1200" b="0" i="0" u="none" strike="noStrike" kern="1200" baseline="0" dirty="0" err="1">
                <a:solidFill>
                  <a:schemeClr val="tx1"/>
                </a:solidFill>
                <a:latin typeface="Times New Roman" pitchFamily="18" charset="0"/>
                <a:ea typeface="+mn-ea"/>
                <a:cs typeface="+mn-cs"/>
              </a:rPr>
              <a:t>tonnes</a:t>
            </a:r>
            <a:r>
              <a:rPr lang="en-US" sz="1200" b="0" i="0" u="none" strike="noStrike" kern="1200" baseline="0" dirty="0">
                <a:solidFill>
                  <a:schemeClr val="tx1"/>
                </a:solidFill>
                <a:latin typeface="Times New Roman" pitchFamily="18" charset="0"/>
                <a:ea typeface="+mn-ea"/>
                <a:cs typeface="+mn-cs"/>
              </a:rPr>
              <a:t> annually in the global food market, especially as a ‘</a:t>
            </a:r>
            <a:r>
              <a:rPr lang="en-US" sz="1200" b="0" i="0" u="none" strike="noStrike" kern="1200" baseline="0" dirty="0" err="1">
                <a:solidFill>
                  <a:schemeClr val="tx1"/>
                </a:solidFill>
                <a:latin typeface="Times New Roman" pitchFamily="18" charset="0"/>
                <a:ea typeface="+mn-ea"/>
                <a:cs typeface="+mn-cs"/>
              </a:rPr>
              <a:t>hardstock</a:t>
            </a:r>
            <a:r>
              <a:rPr lang="en-US" sz="1200" b="0" i="0" u="none" strike="noStrike" kern="1200" baseline="0" dirty="0">
                <a:solidFill>
                  <a:schemeClr val="tx1"/>
                </a:solidFill>
                <a:latin typeface="Times New Roman" pitchFamily="18" charset="0"/>
                <a:ea typeface="+mn-ea"/>
                <a:cs typeface="+mn-cs"/>
              </a:rPr>
              <a:t>’ for the production of healthy spreads that are low in trans‐fats. </a:t>
            </a:r>
          </a:p>
          <a:p>
            <a:endParaRPr lang="en-US" sz="1200" b="0" i="0" u="none" strike="noStrike" kern="1200" baseline="0" dirty="0">
              <a:solidFill>
                <a:schemeClr val="tx1"/>
              </a:solidFill>
              <a:latin typeface="Times New Roman" pitchFamily="18" charset="0"/>
              <a:ea typeface="+mn-ea"/>
              <a:cs typeface="+mn-cs"/>
            </a:endParaRPr>
          </a:p>
          <a:p>
            <a:r>
              <a:rPr lang="en-US" sz="1200" b="0" i="0" u="none" strike="noStrike" kern="1200" baseline="0" dirty="0">
                <a:solidFill>
                  <a:schemeClr val="tx1"/>
                </a:solidFill>
                <a:latin typeface="Times New Roman" pitchFamily="18" charset="0"/>
                <a:ea typeface="+mn-ea"/>
                <a:cs typeface="+mn-cs"/>
              </a:rPr>
              <a:t>A private–public partnership known as Novella Africa is developing a sustainable allanblackia oil business that could be worth hundreds of millions of United States dollars annually for local farmers. </a:t>
            </a:r>
          </a:p>
          <a:p>
            <a:r>
              <a:rPr lang="en-US" sz="1200" b="0" i="0" u="none" strike="noStrike" kern="1200" baseline="0" dirty="0">
                <a:solidFill>
                  <a:schemeClr val="tx1"/>
                </a:solidFill>
                <a:latin typeface="Times New Roman" pitchFamily="18" charset="0"/>
                <a:ea typeface="+mn-ea"/>
                <a:cs typeface="+mn-cs"/>
              </a:rPr>
              <a:t>A supply chain for seed has been established in Ghana, Nigeria and the United Republic of Tanzania based on harvesting by local communities in natural forests and from trees remaining in farmland after forest clearance. </a:t>
            </a:r>
          </a:p>
          <a:p>
            <a:r>
              <a:rPr lang="en-US" sz="1200" b="0" i="0" u="none" strike="noStrike" kern="1200" baseline="0" dirty="0">
                <a:solidFill>
                  <a:schemeClr val="tx1"/>
                </a:solidFill>
                <a:latin typeface="Times New Roman" pitchFamily="18" charset="0"/>
                <a:ea typeface="+mn-ea"/>
                <a:cs typeface="+mn-cs"/>
              </a:rPr>
              <a:t>Currently, volumes are small (hundreds of </a:t>
            </a:r>
            <a:r>
              <a:rPr lang="en-US" sz="1200" b="0" i="0" u="none" strike="noStrike" kern="1200" baseline="0" dirty="0" err="1">
                <a:solidFill>
                  <a:schemeClr val="tx1"/>
                </a:solidFill>
                <a:latin typeface="Times New Roman" pitchFamily="18" charset="0"/>
                <a:ea typeface="+mn-ea"/>
                <a:cs typeface="+mn-cs"/>
              </a:rPr>
              <a:t>tonnes</a:t>
            </a:r>
            <a:r>
              <a:rPr lang="en-US" sz="1200" b="0" i="0" u="none" strike="noStrike" kern="1200" baseline="0" dirty="0">
                <a:solidFill>
                  <a:schemeClr val="tx1"/>
                </a:solidFill>
                <a:latin typeface="Times New Roman" pitchFamily="18" charset="0"/>
                <a:ea typeface="+mn-ea"/>
                <a:cs typeface="+mn-cs"/>
              </a:rPr>
              <a:t>) and oil is being exported for food product development. </a:t>
            </a:r>
          </a:p>
          <a:p>
            <a:endParaRPr lang="en-US" sz="1200" b="0" i="0" u="none" strike="noStrike" kern="1200" baseline="0" dirty="0">
              <a:solidFill>
                <a:schemeClr val="tx1"/>
              </a:solidFill>
              <a:latin typeface="Times New Roman" pitchFamily="18" charset="0"/>
              <a:ea typeface="+mn-ea"/>
              <a:cs typeface="+mn-cs"/>
            </a:endParaRPr>
          </a:p>
          <a:p>
            <a:r>
              <a:rPr lang="en-US" sz="1200" b="0" i="0" u="none" strike="noStrike" kern="1200" baseline="0" dirty="0">
                <a:solidFill>
                  <a:schemeClr val="tx1"/>
                </a:solidFill>
                <a:latin typeface="Times New Roman" pitchFamily="18" charset="0"/>
                <a:ea typeface="+mn-ea"/>
                <a:cs typeface="+mn-cs"/>
              </a:rPr>
              <a:t>At the same time, the tree is being brought into cultivation by improving seed handling and developing vegetative propagation methods, and through the selection of superior genotypes. </a:t>
            </a:r>
          </a:p>
          <a:p>
            <a:r>
              <a:rPr lang="en-US" sz="1200" b="0" i="0" u="none" strike="noStrike" kern="1200" baseline="0" dirty="0">
                <a:solidFill>
                  <a:schemeClr val="tx1"/>
                </a:solidFill>
                <a:latin typeface="Times New Roman" pitchFamily="18" charset="0"/>
                <a:ea typeface="+mn-ea"/>
                <a:cs typeface="+mn-cs"/>
              </a:rPr>
              <a:t>Tens of thousands of seedlings and clones have so far been distributed to smallholders. </a:t>
            </a:r>
          </a:p>
          <a:p>
            <a:endParaRPr lang="en-US" sz="1200" b="0" i="0" u="none" strike="noStrike" kern="1200" baseline="0" dirty="0">
              <a:solidFill>
                <a:schemeClr val="tx1"/>
              </a:solidFill>
              <a:latin typeface="Times New Roman" pitchFamily="18" charset="0"/>
              <a:ea typeface="+mn-ea"/>
              <a:cs typeface="+mn-cs"/>
            </a:endParaRPr>
          </a:p>
          <a:p>
            <a:r>
              <a:rPr lang="en-US" sz="1200" b="0" i="0" u="none" strike="noStrike" kern="1200" baseline="0" dirty="0">
                <a:solidFill>
                  <a:schemeClr val="tx1"/>
                </a:solidFill>
                <a:latin typeface="Times New Roman" pitchFamily="18" charset="0"/>
                <a:ea typeface="+mn-ea"/>
                <a:cs typeface="+mn-cs"/>
              </a:rPr>
              <a:t>The integration of allanblackia into small‐scale cocoa farms is being promoted to support more biodiverse and resilient agricultural landscapes. </a:t>
            </a:r>
          </a:p>
          <a:p>
            <a:r>
              <a:rPr lang="en-US" sz="1200" b="0" i="0" u="none" strike="noStrike" kern="1200" baseline="0" dirty="0">
                <a:solidFill>
                  <a:schemeClr val="tx1"/>
                </a:solidFill>
                <a:latin typeface="Times New Roman" pitchFamily="18" charset="0"/>
                <a:ea typeface="+mn-ea"/>
                <a:cs typeface="+mn-cs"/>
              </a:rPr>
              <a:t>As allanblackia trees grow, cocoa trees provide the shade they need; when they are grown, they in turn will act as shade for cocoa. </a:t>
            </a:r>
          </a:p>
          <a:p>
            <a:r>
              <a:rPr lang="en-US" sz="1200" b="0" i="0" u="none" strike="noStrike" kern="1200" baseline="0" dirty="0">
                <a:solidFill>
                  <a:schemeClr val="tx1"/>
                </a:solidFill>
                <a:latin typeface="Times New Roman" pitchFamily="18" charset="0"/>
                <a:ea typeface="+mn-ea"/>
                <a:cs typeface="+mn-cs"/>
              </a:rPr>
              <a:t>Cocoa and allanblackia provide harvests at different times of the year and – when the allanblackia trees have matured – will spread </a:t>
            </a:r>
            <a:r>
              <a:rPr lang="de-DE" sz="1200" b="0" i="0" u="none" strike="noStrike" kern="1200" baseline="0" dirty="0" err="1">
                <a:solidFill>
                  <a:schemeClr val="tx1"/>
                </a:solidFill>
                <a:latin typeface="Times New Roman" pitchFamily="18" charset="0"/>
                <a:ea typeface="+mn-ea"/>
                <a:cs typeface="+mn-cs"/>
              </a:rPr>
              <a:t>farmers</a:t>
            </a:r>
            <a:r>
              <a:rPr lang="de-DE" sz="1200" b="0" i="0" u="none" strike="noStrike" kern="1200" baseline="0" dirty="0">
                <a:solidFill>
                  <a:schemeClr val="tx1"/>
                </a:solidFill>
                <a:latin typeface="Times New Roman" pitchFamily="18" charset="0"/>
                <a:ea typeface="+mn-ea"/>
                <a:cs typeface="+mn-cs"/>
              </a:rPr>
              <a:t>’ </a:t>
            </a:r>
            <a:r>
              <a:rPr lang="de-DE" sz="1200" b="0" i="0" u="none" strike="noStrike" kern="1200" baseline="0" dirty="0" err="1">
                <a:solidFill>
                  <a:schemeClr val="tx1"/>
                </a:solidFill>
                <a:latin typeface="Times New Roman" pitchFamily="18" charset="0"/>
                <a:ea typeface="+mn-ea"/>
                <a:cs typeface="+mn-cs"/>
              </a:rPr>
              <a:t>incomes</a:t>
            </a:r>
            <a:r>
              <a:rPr lang="de-DE" sz="1200" b="0" i="0" u="none" strike="noStrike" kern="1200" baseline="0" dirty="0">
                <a:solidFill>
                  <a:schemeClr val="tx1"/>
                </a:solidFill>
                <a:latin typeface="Times New Roman" pitchFamily="18" charset="0"/>
                <a:ea typeface="+mn-ea"/>
                <a:cs typeface="+mn-cs"/>
              </a:rPr>
              <a:t>.</a:t>
            </a:r>
            <a:endParaRPr lang="de-DE" dirty="0"/>
          </a:p>
          <a:p>
            <a:endParaRPr lang="en-US" sz="1200" b="0" i="0" u="none" strike="noStrike" kern="1200" baseline="0" dirty="0">
              <a:solidFill>
                <a:schemeClr val="tx1"/>
              </a:solidFill>
              <a:latin typeface="Times New Roman" pitchFamily="18" charset="0"/>
              <a:ea typeface="+mn-ea"/>
              <a:cs typeface="+mn-cs"/>
            </a:endParaRPr>
          </a:p>
        </p:txBody>
      </p:sp>
      <p:sp>
        <p:nvSpPr>
          <p:cNvPr id="4" name="Foliennummernplatzhalter 3"/>
          <p:cNvSpPr>
            <a:spLocks noGrp="1"/>
          </p:cNvSpPr>
          <p:nvPr>
            <p:ph type="sldNum" sz="quarter" idx="5"/>
          </p:nvPr>
        </p:nvSpPr>
        <p:spPr/>
        <p:txBody>
          <a:bodyPr/>
          <a:lstStyle/>
          <a:p>
            <a:pPr>
              <a:defRPr/>
            </a:pPr>
            <a:fld id="{547E9CB9-021E-4C8A-AD14-6BADCDC8CC3B}" type="slidenum">
              <a:rPr lang="de-DE" smtClean="0"/>
              <a:pPr>
                <a:defRPr/>
              </a:pPr>
              <a:t>64</a:t>
            </a:fld>
            <a:endParaRPr lang="de-DE"/>
          </a:p>
        </p:txBody>
      </p:sp>
    </p:spTree>
    <p:extLst>
      <p:ext uri="{BB962C8B-B14F-4D97-AF65-F5344CB8AC3E}">
        <p14:creationId xmlns:p14="http://schemas.microsoft.com/office/powerpoint/2010/main" val="19185200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u="none" strike="noStrike" kern="1200" baseline="0" dirty="0">
                <a:solidFill>
                  <a:schemeClr val="tx1"/>
                </a:solidFill>
                <a:latin typeface="Times New Roman" pitchFamily="18" charset="0"/>
                <a:ea typeface="+mn-ea"/>
                <a:cs typeface="+mn-cs"/>
              </a:rPr>
              <a:t>Integrating markets and cultivation to support the sustainable development of a new tree</a:t>
            </a:r>
          </a:p>
          <a:p>
            <a:r>
              <a:rPr lang="en-US" sz="1200" b="0" i="0" u="none" strike="noStrike" kern="1200" baseline="0" dirty="0">
                <a:solidFill>
                  <a:schemeClr val="tx1"/>
                </a:solidFill>
                <a:latin typeface="Times New Roman" pitchFamily="18" charset="0"/>
                <a:ea typeface="+mn-ea"/>
                <a:cs typeface="+mn-cs"/>
              </a:rPr>
              <a:t>commodity crop: the case of allanblackia</a:t>
            </a:r>
          </a:p>
          <a:p>
            <a:endParaRPr lang="en-US" sz="1200" b="0" i="0" u="none" strike="noStrike" kern="1200" baseline="0" dirty="0">
              <a:solidFill>
                <a:schemeClr val="tx1"/>
              </a:solidFill>
              <a:latin typeface="Times New Roman" pitchFamily="18" charset="0"/>
              <a:ea typeface="+mn-ea"/>
              <a:cs typeface="+mn-cs"/>
            </a:endParaRPr>
          </a:p>
          <a:p>
            <a:r>
              <a:rPr lang="en-US" sz="1200" b="0" i="0" u="none" strike="noStrike" kern="1200" baseline="0" dirty="0">
                <a:solidFill>
                  <a:schemeClr val="tx1"/>
                </a:solidFill>
                <a:latin typeface="Times New Roman" pitchFamily="18" charset="0"/>
                <a:ea typeface="+mn-ea"/>
                <a:cs typeface="+mn-cs"/>
              </a:rPr>
              <a:t>The seed of allanblackia (</a:t>
            </a:r>
            <a:r>
              <a:rPr lang="en-US" sz="1200" b="0" i="1" u="none" strike="noStrike" kern="1200" baseline="0" dirty="0">
                <a:solidFill>
                  <a:schemeClr val="tx1"/>
                </a:solidFill>
                <a:latin typeface="Times New Roman" pitchFamily="18" charset="0"/>
                <a:ea typeface="+mn-ea"/>
                <a:cs typeface="+mn-cs"/>
              </a:rPr>
              <a:t>Allanblackia </a:t>
            </a:r>
            <a:r>
              <a:rPr lang="en-US" sz="1200" b="0" i="0" u="none" strike="noStrike" kern="1200" baseline="0" dirty="0">
                <a:solidFill>
                  <a:schemeClr val="tx1"/>
                </a:solidFill>
                <a:latin typeface="Times New Roman" pitchFamily="18" charset="0"/>
                <a:ea typeface="+mn-ea"/>
                <a:cs typeface="+mn-cs"/>
              </a:rPr>
              <a:t>spp.), found wild in the humid forests of Central, East and West Africa, yield edible oil with a significant potential of more than 100 000 </a:t>
            </a:r>
            <a:r>
              <a:rPr lang="en-US" sz="1200" b="0" i="0" u="none" strike="noStrike" kern="1200" baseline="0" dirty="0" err="1">
                <a:solidFill>
                  <a:schemeClr val="tx1"/>
                </a:solidFill>
                <a:latin typeface="Times New Roman" pitchFamily="18" charset="0"/>
                <a:ea typeface="+mn-ea"/>
                <a:cs typeface="+mn-cs"/>
              </a:rPr>
              <a:t>tonnes</a:t>
            </a:r>
            <a:r>
              <a:rPr lang="en-US" sz="1200" b="0" i="0" u="none" strike="noStrike" kern="1200" baseline="0" dirty="0">
                <a:solidFill>
                  <a:schemeClr val="tx1"/>
                </a:solidFill>
                <a:latin typeface="Times New Roman" pitchFamily="18" charset="0"/>
                <a:ea typeface="+mn-ea"/>
                <a:cs typeface="+mn-cs"/>
              </a:rPr>
              <a:t> annually in the global food market, especially as a ‘</a:t>
            </a:r>
            <a:r>
              <a:rPr lang="en-US" sz="1200" b="0" i="0" u="none" strike="noStrike" kern="1200" baseline="0" dirty="0" err="1">
                <a:solidFill>
                  <a:schemeClr val="tx1"/>
                </a:solidFill>
                <a:latin typeface="Times New Roman" pitchFamily="18" charset="0"/>
                <a:ea typeface="+mn-ea"/>
                <a:cs typeface="+mn-cs"/>
              </a:rPr>
              <a:t>hardstock</a:t>
            </a:r>
            <a:r>
              <a:rPr lang="en-US" sz="1200" b="0" i="0" u="none" strike="noStrike" kern="1200" baseline="0" dirty="0">
                <a:solidFill>
                  <a:schemeClr val="tx1"/>
                </a:solidFill>
                <a:latin typeface="Times New Roman" pitchFamily="18" charset="0"/>
                <a:ea typeface="+mn-ea"/>
                <a:cs typeface="+mn-cs"/>
              </a:rPr>
              <a:t>’ for the production of healthy spreads that are low in trans‐fats. </a:t>
            </a:r>
          </a:p>
          <a:p>
            <a:endParaRPr lang="en-US" sz="1200" b="0" i="0" u="none" strike="noStrike" kern="1200" baseline="0" dirty="0">
              <a:solidFill>
                <a:schemeClr val="tx1"/>
              </a:solidFill>
              <a:latin typeface="Times New Roman" pitchFamily="18" charset="0"/>
              <a:ea typeface="+mn-ea"/>
              <a:cs typeface="+mn-cs"/>
            </a:endParaRPr>
          </a:p>
          <a:p>
            <a:r>
              <a:rPr lang="en-US" sz="1200" b="0" i="0" u="none" strike="noStrike" kern="1200" baseline="0" dirty="0">
                <a:solidFill>
                  <a:schemeClr val="tx1"/>
                </a:solidFill>
                <a:latin typeface="Times New Roman" pitchFamily="18" charset="0"/>
                <a:ea typeface="+mn-ea"/>
                <a:cs typeface="+mn-cs"/>
              </a:rPr>
              <a:t>A private–public partnership known as Novella Africa is developing a sustainable allanblackia oil business that could be worth hundreds of millions of United States dollars annually for local farmers. </a:t>
            </a:r>
          </a:p>
          <a:p>
            <a:r>
              <a:rPr lang="en-US" sz="1200" b="0" i="0" u="none" strike="noStrike" kern="1200" baseline="0" dirty="0">
                <a:solidFill>
                  <a:schemeClr val="tx1"/>
                </a:solidFill>
                <a:latin typeface="Times New Roman" pitchFamily="18" charset="0"/>
                <a:ea typeface="+mn-ea"/>
                <a:cs typeface="+mn-cs"/>
              </a:rPr>
              <a:t>A supply chain for seed has been established in Ghana, Nigeria and the United Republic of Tanzania based on harvesting by local communities in natural forests and from trees remaining in farmland after forest clearance. </a:t>
            </a:r>
          </a:p>
          <a:p>
            <a:r>
              <a:rPr lang="en-US" sz="1200" b="0" i="0" u="none" strike="noStrike" kern="1200" baseline="0" dirty="0">
                <a:solidFill>
                  <a:schemeClr val="tx1"/>
                </a:solidFill>
                <a:latin typeface="Times New Roman" pitchFamily="18" charset="0"/>
                <a:ea typeface="+mn-ea"/>
                <a:cs typeface="+mn-cs"/>
              </a:rPr>
              <a:t>Currently, volumes are small (hundreds of </a:t>
            </a:r>
            <a:r>
              <a:rPr lang="en-US" sz="1200" b="0" i="0" u="none" strike="noStrike" kern="1200" baseline="0" dirty="0" err="1">
                <a:solidFill>
                  <a:schemeClr val="tx1"/>
                </a:solidFill>
                <a:latin typeface="Times New Roman" pitchFamily="18" charset="0"/>
                <a:ea typeface="+mn-ea"/>
                <a:cs typeface="+mn-cs"/>
              </a:rPr>
              <a:t>tonnes</a:t>
            </a:r>
            <a:r>
              <a:rPr lang="en-US" sz="1200" b="0" i="0" u="none" strike="noStrike" kern="1200" baseline="0" dirty="0">
                <a:solidFill>
                  <a:schemeClr val="tx1"/>
                </a:solidFill>
                <a:latin typeface="Times New Roman" pitchFamily="18" charset="0"/>
                <a:ea typeface="+mn-ea"/>
                <a:cs typeface="+mn-cs"/>
              </a:rPr>
              <a:t>) and oil is being exported for food product development. </a:t>
            </a:r>
          </a:p>
          <a:p>
            <a:endParaRPr lang="en-US" sz="1200" b="0" i="0" u="none" strike="noStrike" kern="1200" baseline="0" dirty="0">
              <a:solidFill>
                <a:schemeClr val="tx1"/>
              </a:solidFill>
              <a:latin typeface="Times New Roman" pitchFamily="18" charset="0"/>
              <a:ea typeface="+mn-ea"/>
              <a:cs typeface="+mn-cs"/>
            </a:endParaRPr>
          </a:p>
          <a:p>
            <a:r>
              <a:rPr lang="en-US" sz="1200" b="0" i="0" u="none" strike="noStrike" kern="1200" baseline="0" dirty="0">
                <a:solidFill>
                  <a:schemeClr val="tx1"/>
                </a:solidFill>
                <a:latin typeface="Times New Roman" pitchFamily="18" charset="0"/>
                <a:ea typeface="+mn-ea"/>
                <a:cs typeface="+mn-cs"/>
              </a:rPr>
              <a:t>At the same time, the tree is being brought into cultivation by improving seed handling and developing vegetative propagation methods, and through the selection of superior genotypes. </a:t>
            </a:r>
          </a:p>
          <a:p>
            <a:r>
              <a:rPr lang="en-US" sz="1200" b="0" i="0" u="none" strike="noStrike" kern="1200" baseline="0" dirty="0">
                <a:solidFill>
                  <a:schemeClr val="tx1"/>
                </a:solidFill>
                <a:latin typeface="Times New Roman" pitchFamily="18" charset="0"/>
                <a:ea typeface="+mn-ea"/>
                <a:cs typeface="+mn-cs"/>
              </a:rPr>
              <a:t>Tens of thousands of seedlings and clones have so far been distributed to smallholders. </a:t>
            </a:r>
          </a:p>
          <a:p>
            <a:endParaRPr lang="en-US" sz="1200" b="0" i="0" u="none" strike="noStrike" kern="1200" baseline="0" dirty="0">
              <a:solidFill>
                <a:schemeClr val="tx1"/>
              </a:solidFill>
              <a:latin typeface="Times New Roman" pitchFamily="18" charset="0"/>
              <a:ea typeface="+mn-ea"/>
              <a:cs typeface="+mn-cs"/>
            </a:endParaRPr>
          </a:p>
          <a:p>
            <a:r>
              <a:rPr lang="en-US" sz="1200" b="0" i="0" u="none" strike="noStrike" kern="1200" baseline="0" dirty="0">
                <a:solidFill>
                  <a:schemeClr val="tx1"/>
                </a:solidFill>
                <a:latin typeface="Times New Roman" pitchFamily="18" charset="0"/>
                <a:ea typeface="+mn-ea"/>
                <a:cs typeface="+mn-cs"/>
              </a:rPr>
              <a:t>The integration of allanblackia into small‐scale cocoa farms is being promoted to support more biodiverse and resilient agricultural landscapes. </a:t>
            </a:r>
          </a:p>
          <a:p>
            <a:r>
              <a:rPr lang="en-US" sz="1200" b="0" i="0" u="none" strike="noStrike" kern="1200" baseline="0" dirty="0">
                <a:solidFill>
                  <a:schemeClr val="tx1"/>
                </a:solidFill>
                <a:latin typeface="Times New Roman" pitchFamily="18" charset="0"/>
                <a:ea typeface="+mn-ea"/>
                <a:cs typeface="+mn-cs"/>
              </a:rPr>
              <a:t>As allanblackia trees grow, cocoa trees provide the shade they need; when they are grown, they in turn will act as shade for cocoa. </a:t>
            </a:r>
          </a:p>
          <a:p>
            <a:r>
              <a:rPr lang="en-US" sz="1200" b="0" i="0" u="none" strike="noStrike" kern="1200" baseline="0" dirty="0">
                <a:solidFill>
                  <a:schemeClr val="tx1"/>
                </a:solidFill>
                <a:latin typeface="Times New Roman" pitchFamily="18" charset="0"/>
                <a:ea typeface="+mn-ea"/>
                <a:cs typeface="+mn-cs"/>
              </a:rPr>
              <a:t>Cocoa and allanblackia provide harvests at different times of the year and – when the allanblackia trees have matured – will spread </a:t>
            </a:r>
            <a:r>
              <a:rPr lang="de-DE" sz="1200" b="0" i="0" u="none" strike="noStrike" kern="1200" baseline="0" dirty="0" err="1">
                <a:solidFill>
                  <a:schemeClr val="tx1"/>
                </a:solidFill>
                <a:latin typeface="Times New Roman" pitchFamily="18" charset="0"/>
                <a:ea typeface="+mn-ea"/>
                <a:cs typeface="+mn-cs"/>
              </a:rPr>
              <a:t>farmers</a:t>
            </a:r>
            <a:r>
              <a:rPr lang="de-DE" sz="1200" b="0" i="0" u="none" strike="noStrike" kern="1200" baseline="0" dirty="0">
                <a:solidFill>
                  <a:schemeClr val="tx1"/>
                </a:solidFill>
                <a:latin typeface="Times New Roman" pitchFamily="18" charset="0"/>
                <a:ea typeface="+mn-ea"/>
                <a:cs typeface="+mn-cs"/>
              </a:rPr>
              <a:t>’ </a:t>
            </a:r>
            <a:r>
              <a:rPr lang="de-DE" sz="1200" b="0" i="0" u="none" strike="noStrike" kern="1200" baseline="0" dirty="0" err="1">
                <a:solidFill>
                  <a:schemeClr val="tx1"/>
                </a:solidFill>
                <a:latin typeface="Times New Roman" pitchFamily="18" charset="0"/>
                <a:ea typeface="+mn-ea"/>
                <a:cs typeface="+mn-cs"/>
              </a:rPr>
              <a:t>incomes</a:t>
            </a:r>
            <a:r>
              <a:rPr lang="de-DE" sz="1200" b="0" i="0" u="none" strike="noStrike" kern="1200" baseline="0" dirty="0">
                <a:solidFill>
                  <a:schemeClr val="tx1"/>
                </a:solidFill>
                <a:latin typeface="Times New Roman" pitchFamily="18" charset="0"/>
                <a:ea typeface="+mn-ea"/>
                <a:cs typeface="+mn-cs"/>
              </a:rPr>
              <a:t>.</a:t>
            </a:r>
            <a:endParaRPr lang="de-DE" dirty="0"/>
          </a:p>
        </p:txBody>
      </p:sp>
      <p:sp>
        <p:nvSpPr>
          <p:cNvPr id="4" name="Foliennummernplatzhalter 3"/>
          <p:cNvSpPr>
            <a:spLocks noGrp="1"/>
          </p:cNvSpPr>
          <p:nvPr>
            <p:ph type="sldNum" sz="quarter" idx="5"/>
          </p:nvPr>
        </p:nvSpPr>
        <p:spPr/>
        <p:txBody>
          <a:bodyPr/>
          <a:lstStyle/>
          <a:p>
            <a:pPr>
              <a:defRPr/>
            </a:pPr>
            <a:fld id="{547E9CB9-021E-4C8A-AD14-6BADCDC8CC3B}" type="slidenum">
              <a:rPr lang="de-DE" smtClean="0"/>
              <a:pPr>
                <a:defRPr/>
              </a:pPr>
              <a:t>65</a:t>
            </a:fld>
            <a:endParaRPr lang="de-DE"/>
          </a:p>
        </p:txBody>
      </p:sp>
    </p:spTree>
    <p:extLst>
      <p:ext uri="{BB962C8B-B14F-4D97-AF65-F5344CB8AC3E}">
        <p14:creationId xmlns:p14="http://schemas.microsoft.com/office/powerpoint/2010/main" val="1881514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It was the general custom in Europe, at least until the Middle Ages, to clear-fell derelict forest, burn the slash, cultivate food crops for varying periods on the cleared areas, and plant or sow trees before, along with, or after sowing the agricultural crops</a:t>
            </a:r>
          </a:p>
          <a:p>
            <a:r>
              <a:rPr lang="en-US" dirty="0"/>
              <a:t>Northwestern Europe: the first traces of the segregation of land claimed by nobility or the Crown as privileged hunting grounds versus land belonging to village communities occurred over 1000 years ago. Lines were drawn on maps with a Sylva </a:t>
            </a:r>
            <a:r>
              <a:rPr lang="en-US" dirty="0" err="1"/>
              <a:t>forestis</a:t>
            </a:r>
            <a:r>
              <a:rPr lang="en-US" dirty="0"/>
              <a:t>, or woodland, behind the border. Forests, thus defined as lands beyond a boundary, out of reach of the village, were controlled by the elite</a:t>
            </a:r>
          </a:p>
          <a:p>
            <a:r>
              <a:rPr lang="en-US" dirty="0"/>
              <a:t>The Magna </a:t>
            </a:r>
            <a:r>
              <a:rPr lang="en-US" dirty="0" err="1"/>
              <a:t>Carta</a:t>
            </a:r>
            <a:r>
              <a:rPr lang="en-US" dirty="0"/>
              <a:t>, drawn up to appease a revolt against the politically weak King John in the England of 1215, includes a clause that promises to ‘deforest’ land recently claimed by the Crown, returning it to be commons. </a:t>
            </a:r>
            <a:br>
              <a:rPr lang="en-US" dirty="0"/>
            </a:br>
            <a:r>
              <a:rPr lang="en-US" dirty="0"/>
              <a:t>The importance of large trees for ships’ masts brought in the navy as key stakeholder of forests. </a:t>
            </a:r>
            <a:br>
              <a:rPr lang="en-US" dirty="0"/>
            </a:br>
            <a:endParaRPr lang="en-US" dirty="0"/>
          </a:p>
          <a:p>
            <a:endParaRPr lang="de-DE" dirty="0"/>
          </a:p>
        </p:txBody>
      </p:sp>
      <p:sp>
        <p:nvSpPr>
          <p:cNvPr id="4" name="Foliennummernplatzhalter 3"/>
          <p:cNvSpPr>
            <a:spLocks noGrp="1"/>
          </p:cNvSpPr>
          <p:nvPr>
            <p:ph type="sldNum" sz="quarter" idx="10"/>
          </p:nvPr>
        </p:nvSpPr>
        <p:spPr/>
        <p:txBody>
          <a:bodyPr/>
          <a:lstStyle/>
          <a:p>
            <a:pPr>
              <a:defRPr/>
            </a:pPr>
            <a:fld id="{547E9CB9-021E-4C8A-AD14-6BADCDC8CC3B}" type="slidenum">
              <a:rPr lang="de-DE" smtClean="0"/>
              <a:pPr>
                <a:defRPr/>
              </a:pPr>
              <a:t>9</a:t>
            </a:fld>
            <a:endParaRPr lang="de-DE"/>
          </a:p>
        </p:txBody>
      </p:sp>
    </p:spTree>
    <p:extLst>
      <p:ext uri="{BB962C8B-B14F-4D97-AF65-F5344CB8AC3E}">
        <p14:creationId xmlns:p14="http://schemas.microsoft.com/office/powerpoint/2010/main" val="2840033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Increasind</a:t>
            </a:r>
            <a:r>
              <a:rPr lang="de-DE" dirty="0"/>
              <a:t> </a:t>
            </a:r>
            <a:r>
              <a:rPr lang="de-DE" dirty="0" err="1"/>
              <a:t>future</a:t>
            </a:r>
            <a:r>
              <a:rPr lang="de-DE" dirty="0"/>
              <a:t> </a:t>
            </a:r>
            <a:r>
              <a:rPr lang="de-DE" dirty="0" err="1"/>
              <a:t>supply</a:t>
            </a:r>
            <a:r>
              <a:rPr lang="de-DE" dirty="0"/>
              <a:t>…</a:t>
            </a:r>
          </a:p>
          <a:p>
            <a:endParaRPr lang="de-DE" dirty="0"/>
          </a:p>
          <a:p>
            <a:r>
              <a:rPr lang="de-DE" dirty="0"/>
              <a:t>2000 + wild </a:t>
            </a:r>
            <a:r>
              <a:rPr lang="de-DE" dirty="0" err="1"/>
              <a:t>harvesting</a:t>
            </a:r>
            <a:r>
              <a:rPr lang="de-DE" dirty="0"/>
              <a:t> – </a:t>
            </a:r>
            <a:r>
              <a:rPr lang="de-DE" dirty="0" err="1"/>
              <a:t>current</a:t>
            </a:r>
            <a:r>
              <a:rPr lang="de-DE" dirty="0"/>
              <a:t> </a:t>
            </a:r>
            <a:r>
              <a:rPr lang="de-DE" dirty="0" err="1"/>
              <a:t>production</a:t>
            </a:r>
            <a:r>
              <a:rPr lang="de-DE" dirty="0"/>
              <a:t> </a:t>
            </a:r>
            <a:r>
              <a:rPr lang="de-DE" dirty="0" err="1"/>
              <a:t>comes</a:t>
            </a:r>
            <a:r>
              <a:rPr lang="de-DE" dirty="0"/>
              <a:t> </a:t>
            </a:r>
            <a:r>
              <a:rPr lang="de-DE" dirty="0" err="1"/>
              <a:t>from</a:t>
            </a:r>
            <a:r>
              <a:rPr lang="de-DE" dirty="0"/>
              <a:t> </a:t>
            </a:r>
            <a:r>
              <a:rPr lang="de-DE" dirty="0" err="1"/>
              <a:t>fruits</a:t>
            </a:r>
            <a:r>
              <a:rPr lang="de-DE" dirty="0"/>
              <a:t> </a:t>
            </a:r>
            <a:r>
              <a:rPr lang="de-DE" dirty="0" err="1"/>
              <a:t>collected</a:t>
            </a:r>
            <a:r>
              <a:rPr lang="de-DE" dirty="0"/>
              <a:t> in, ans </a:t>
            </a:r>
            <a:r>
              <a:rPr lang="de-DE" dirty="0" err="1"/>
              <a:t>around</a:t>
            </a:r>
            <a:r>
              <a:rPr lang="de-DE" dirty="0"/>
              <a:t> wild </a:t>
            </a:r>
            <a:r>
              <a:rPr lang="de-DE" dirty="0" err="1"/>
              <a:t>trees</a:t>
            </a:r>
            <a:r>
              <a:rPr lang="de-DE" dirty="0"/>
              <a:t> in </a:t>
            </a:r>
            <a:r>
              <a:rPr lang="de-DE" dirty="0" err="1"/>
              <a:t>foests</a:t>
            </a:r>
            <a:endParaRPr lang="de-DE" dirty="0"/>
          </a:p>
          <a:p>
            <a:endParaRPr lang="de-DE" dirty="0"/>
          </a:p>
          <a:p>
            <a:r>
              <a:rPr lang="de-DE" dirty="0"/>
              <a:t>2005 +  </a:t>
            </a:r>
            <a:r>
              <a:rPr lang="de-DE" dirty="0" err="1"/>
              <a:t>Nurseries</a:t>
            </a:r>
            <a:r>
              <a:rPr lang="de-DE" dirty="0"/>
              <a:t> – </a:t>
            </a:r>
            <a:r>
              <a:rPr lang="de-DE" dirty="0" err="1"/>
              <a:t>exploring</a:t>
            </a:r>
            <a:r>
              <a:rPr lang="de-DE" dirty="0"/>
              <a:t> </a:t>
            </a:r>
            <a:r>
              <a:rPr lang="de-DE" dirty="0" err="1"/>
              <a:t>how</a:t>
            </a:r>
            <a:r>
              <a:rPr lang="de-DE" dirty="0"/>
              <a:t> </a:t>
            </a:r>
            <a:r>
              <a:rPr lang="de-DE" dirty="0" err="1"/>
              <a:t>to</a:t>
            </a:r>
            <a:r>
              <a:rPr lang="de-DE" dirty="0"/>
              <a:t> </a:t>
            </a:r>
            <a:r>
              <a:rPr lang="de-DE" dirty="0" err="1"/>
              <a:t>grow</a:t>
            </a:r>
            <a:r>
              <a:rPr lang="de-DE" dirty="0"/>
              <a:t> </a:t>
            </a:r>
            <a:r>
              <a:rPr lang="de-DE" dirty="0" err="1"/>
              <a:t>the</a:t>
            </a:r>
            <a:r>
              <a:rPr lang="de-DE" dirty="0"/>
              <a:t> allanblackia </a:t>
            </a:r>
            <a:r>
              <a:rPr lang="de-DE" dirty="0" err="1"/>
              <a:t>tree</a:t>
            </a:r>
            <a:r>
              <a:rPr lang="de-DE" dirty="0"/>
              <a:t> and </a:t>
            </a:r>
            <a:r>
              <a:rPr lang="de-DE" dirty="0" err="1"/>
              <a:t>generate</a:t>
            </a:r>
            <a:r>
              <a:rPr lang="de-DE" dirty="0"/>
              <a:t> </a:t>
            </a:r>
            <a:r>
              <a:rPr lang="de-DE" dirty="0" err="1"/>
              <a:t>seedlings</a:t>
            </a:r>
            <a:r>
              <a:rPr lang="de-DE" dirty="0"/>
              <a:t> </a:t>
            </a:r>
            <a:r>
              <a:rPr lang="de-DE" dirty="0" err="1"/>
              <a:t>for</a:t>
            </a:r>
            <a:r>
              <a:rPr lang="de-DE" dirty="0"/>
              <a:t> </a:t>
            </a:r>
            <a:r>
              <a:rPr lang="de-DE" dirty="0" err="1"/>
              <a:t>farmers</a:t>
            </a:r>
            <a:r>
              <a:rPr lang="de-DE" dirty="0"/>
              <a:t> </a:t>
            </a:r>
            <a:r>
              <a:rPr lang="de-DE" dirty="0" err="1"/>
              <a:t>to</a:t>
            </a:r>
            <a:r>
              <a:rPr lang="de-DE" dirty="0"/>
              <a:t> plant</a:t>
            </a:r>
          </a:p>
          <a:p>
            <a:endParaRPr lang="de-DE" dirty="0"/>
          </a:p>
          <a:p>
            <a:r>
              <a:rPr lang="de-DE" dirty="0"/>
              <a:t>2020 + </a:t>
            </a:r>
            <a:r>
              <a:rPr lang="de-DE" dirty="0" err="1"/>
              <a:t>Smallholder</a:t>
            </a:r>
            <a:r>
              <a:rPr lang="de-DE" dirty="0"/>
              <a:t> </a:t>
            </a:r>
            <a:r>
              <a:rPr lang="de-DE" dirty="0" err="1"/>
              <a:t>farming</a:t>
            </a:r>
            <a:r>
              <a:rPr lang="de-DE" dirty="0"/>
              <a:t> – </a:t>
            </a:r>
            <a:r>
              <a:rPr lang="de-DE" dirty="0" err="1"/>
              <a:t>Smallholder</a:t>
            </a:r>
            <a:r>
              <a:rPr lang="de-DE" dirty="0"/>
              <a:t> </a:t>
            </a:r>
            <a:r>
              <a:rPr lang="de-DE" dirty="0" err="1"/>
              <a:t>farmers</a:t>
            </a:r>
            <a:r>
              <a:rPr lang="de-DE" dirty="0"/>
              <a:t> plant Allanblackia in </a:t>
            </a:r>
            <a:r>
              <a:rPr lang="de-DE" dirty="0" err="1"/>
              <a:t>combination</a:t>
            </a:r>
            <a:r>
              <a:rPr lang="de-DE" dirty="0"/>
              <a:t> </a:t>
            </a:r>
            <a:r>
              <a:rPr lang="de-DE" dirty="0" err="1"/>
              <a:t>with</a:t>
            </a:r>
            <a:r>
              <a:rPr lang="de-DE" dirty="0"/>
              <a:t> </a:t>
            </a:r>
            <a:r>
              <a:rPr lang="de-DE" dirty="0" err="1"/>
              <a:t>other</a:t>
            </a:r>
            <a:r>
              <a:rPr lang="de-DE" dirty="0"/>
              <a:t> </a:t>
            </a:r>
            <a:r>
              <a:rPr lang="de-DE" dirty="0" err="1"/>
              <a:t>crops</a:t>
            </a:r>
            <a:endParaRPr lang="de-DE" dirty="0"/>
          </a:p>
          <a:p>
            <a:endParaRPr lang="de-DE" dirty="0"/>
          </a:p>
          <a:p>
            <a:r>
              <a:rPr lang="de-DE" dirty="0"/>
              <a:t>2030 + </a:t>
            </a:r>
            <a:r>
              <a:rPr lang="de-DE" dirty="0" err="1"/>
              <a:t>Sustainable</a:t>
            </a:r>
            <a:r>
              <a:rPr lang="de-DE" dirty="0"/>
              <a:t> </a:t>
            </a:r>
            <a:r>
              <a:rPr lang="de-DE" dirty="0" err="1"/>
              <a:t>agroforestry</a:t>
            </a:r>
            <a:r>
              <a:rPr lang="de-DE" dirty="0"/>
              <a:t> – allanblackia </a:t>
            </a:r>
            <a:r>
              <a:rPr lang="de-DE" dirty="0" err="1"/>
              <a:t>frees</a:t>
            </a:r>
            <a:r>
              <a:rPr lang="de-DE" dirty="0"/>
              <a:t> </a:t>
            </a:r>
            <a:r>
              <a:rPr lang="de-DE" dirty="0" err="1"/>
              <a:t>planted</a:t>
            </a:r>
            <a:r>
              <a:rPr lang="de-DE" dirty="0"/>
              <a:t> at </a:t>
            </a:r>
            <a:r>
              <a:rPr lang="de-DE" dirty="0" err="1"/>
              <a:t>scale</a:t>
            </a:r>
            <a:r>
              <a:rPr lang="de-DE" dirty="0"/>
              <a:t> on </a:t>
            </a:r>
            <a:r>
              <a:rPr lang="de-DE" dirty="0" err="1"/>
              <a:t>degraded</a:t>
            </a:r>
            <a:r>
              <a:rPr lang="de-DE" dirty="0"/>
              <a:t> </a:t>
            </a:r>
            <a:r>
              <a:rPr lang="de-DE" dirty="0" err="1"/>
              <a:t>lands</a:t>
            </a:r>
            <a:endParaRPr lang="de-DE" dirty="0"/>
          </a:p>
          <a:p>
            <a:endParaRPr lang="de-DE" dirty="0"/>
          </a:p>
          <a:p>
            <a:endParaRPr lang="de-DE" dirty="0"/>
          </a:p>
          <a:p>
            <a:r>
              <a:rPr lang="de-DE" dirty="0"/>
              <a:t>… in a </a:t>
            </a:r>
            <a:r>
              <a:rPr lang="de-DE" dirty="0" err="1"/>
              <a:t>stainable</a:t>
            </a:r>
            <a:r>
              <a:rPr lang="de-DE" dirty="0"/>
              <a:t> </a:t>
            </a:r>
            <a:r>
              <a:rPr lang="de-DE" dirty="0" err="1"/>
              <a:t>way</a:t>
            </a:r>
            <a:r>
              <a:rPr lang="de-DE" dirty="0"/>
              <a:t>…</a:t>
            </a:r>
          </a:p>
          <a:p>
            <a:endParaRPr lang="de-DE" dirty="0"/>
          </a:p>
          <a:p>
            <a:r>
              <a:rPr lang="de-DE" dirty="0"/>
              <a:t>Environmental Benefits – </a:t>
            </a:r>
            <a:r>
              <a:rPr lang="de-DE" dirty="0" err="1"/>
              <a:t>Reforestation</a:t>
            </a:r>
            <a:r>
              <a:rPr lang="de-DE" dirty="0"/>
              <a:t> and </a:t>
            </a:r>
            <a:r>
              <a:rPr lang="de-DE" dirty="0" err="1"/>
              <a:t>conservong</a:t>
            </a:r>
            <a:r>
              <a:rPr lang="de-DE" dirty="0"/>
              <a:t> </a:t>
            </a:r>
            <a:r>
              <a:rPr lang="de-DE" dirty="0" err="1"/>
              <a:t>biodiversity</a:t>
            </a:r>
            <a:endParaRPr lang="de-DE" dirty="0"/>
          </a:p>
          <a:p>
            <a:endParaRPr lang="de-DE" dirty="0"/>
          </a:p>
          <a:p>
            <a:r>
              <a:rPr lang="de-DE" dirty="0" err="1"/>
              <a:t>Social</a:t>
            </a:r>
            <a:r>
              <a:rPr lang="de-DE" dirty="0"/>
              <a:t> </a:t>
            </a:r>
            <a:r>
              <a:rPr lang="de-DE" dirty="0" err="1"/>
              <a:t>benefits</a:t>
            </a:r>
            <a:r>
              <a:rPr lang="de-DE" dirty="0"/>
              <a:t> – </a:t>
            </a:r>
            <a:r>
              <a:rPr lang="de-DE" dirty="0" err="1"/>
              <a:t>Improved</a:t>
            </a:r>
            <a:r>
              <a:rPr lang="de-DE" dirty="0"/>
              <a:t> </a:t>
            </a:r>
            <a:r>
              <a:rPr lang="de-DE" dirty="0" err="1"/>
              <a:t>lievelihood</a:t>
            </a:r>
            <a:r>
              <a:rPr lang="de-DE" dirty="0"/>
              <a:t> </a:t>
            </a:r>
            <a:r>
              <a:rPr lang="de-DE" dirty="0" err="1"/>
              <a:t>for</a:t>
            </a:r>
            <a:r>
              <a:rPr lang="de-DE" dirty="0"/>
              <a:t> </a:t>
            </a:r>
            <a:r>
              <a:rPr lang="de-DE" dirty="0" err="1"/>
              <a:t>smallholder</a:t>
            </a:r>
            <a:r>
              <a:rPr lang="de-DE" dirty="0"/>
              <a:t> </a:t>
            </a:r>
            <a:r>
              <a:rPr lang="de-DE" dirty="0" err="1"/>
              <a:t>farners</a:t>
            </a:r>
            <a:endParaRPr lang="de-DE" dirty="0"/>
          </a:p>
          <a:p>
            <a:endParaRPr lang="de-DE" dirty="0"/>
          </a:p>
          <a:p>
            <a:r>
              <a:rPr lang="de-DE" dirty="0"/>
              <a:t>Consumer </a:t>
            </a:r>
            <a:r>
              <a:rPr lang="de-DE" dirty="0" err="1"/>
              <a:t>benefits</a:t>
            </a:r>
            <a:r>
              <a:rPr lang="de-DE" dirty="0"/>
              <a:t> – Can </a:t>
            </a:r>
            <a:r>
              <a:rPr lang="de-DE" dirty="0" err="1"/>
              <a:t>be</a:t>
            </a:r>
            <a:r>
              <a:rPr lang="de-DE" dirty="0"/>
              <a:t> </a:t>
            </a:r>
            <a:r>
              <a:rPr lang="de-DE" dirty="0" err="1"/>
              <a:t>used</a:t>
            </a:r>
            <a:r>
              <a:rPr lang="de-DE" dirty="0"/>
              <a:t> </a:t>
            </a:r>
            <a:r>
              <a:rPr lang="de-DE" dirty="0" err="1"/>
              <a:t>for</a:t>
            </a:r>
            <a:r>
              <a:rPr lang="de-DE" dirty="0"/>
              <a:t> innovative </a:t>
            </a:r>
            <a:r>
              <a:rPr lang="de-DE" dirty="0" err="1"/>
              <a:t>food</a:t>
            </a:r>
            <a:r>
              <a:rPr lang="de-DE" dirty="0"/>
              <a:t> </a:t>
            </a:r>
            <a:r>
              <a:rPr lang="de-DE" dirty="0" err="1"/>
              <a:t>products</a:t>
            </a:r>
            <a:endParaRPr lang="de-DE" dirty="0"/>
          </a:p>
          <a:p>
            <a:endParaRPr lang="de-DE" dirty="0"/>
          </a:p>
          <a:p>
            <a:r>
              <a:rPr lang="de-DE" dirty="0" err="1"/>
              <a:t>Economic</a:t>
            </a:r>
            <a:r>
              <a:rPr lang="de-DE" dirty="0"/>
              <a:t> Benefits – Potential </a:t>
            </a:r>
            <a:r>
              <a:rPr lang="de-DE" dirty="0" err="1"/>
              <a:t>to</a:t>
            </a:r>
            <a:r>
              <a:rPr lang="de-DE" dirty="0"/>
              <a:t> </a:t>
            </a:r>
            <a:r>
              <a:rPr lang="de-DE" dirty="0" err="1"/>
              <a:t>develop</a:t>
            </a:r>
            <a:r>
              <a:rPr lang="de-DE" dirty="0"/>
              <a:t> a </a:t>
            </a:r>
            <a:r>
              <a:rPr lang="de-DE" dirty="0" err="1"/>
              <a:t>new</a:t>
            </a:r>
            <a:r>
              <a:rPr lang="de-DE" dirty="0"/>
              <a:t> cash </a:t>
            </a:r>
            <a:r>
              <a:rPr lang="de-DE" dirty="0" err="1"/>
              <a:t>crop</a:t>
            </a:r>
            <a:r>
              <a:rPr lang="de-DE" dirty="0"/>
              <a:t> </a:t>
            </a:r>
            <a:r>
              <a:rPr lang="de-DE" dirty="0" err="1"/>
              <a:t>for</a:t>
            </a:r>
            <a:r>
              <a:rPr lang="de-DE" dirty="0"/>
              <a:t> </a:t>
            </a:r>
            <a:r>
              <a:rPr lang="de-DE" dirty="0" err="1"/>
              <a:t>Africa</a:t>
            </a:r>
            <a:endParaRPr lang="de-DE" dirty="0"/>
          </a:p>
          <a:p>
            <a:endParaRPr lang="de-DE" dirty="0"/>
          </a:p>
          <a:p>
            <a:endParaRPr lang="de-DE" dirty="0"/>
          </a:p>
          <a:p>
            <a:r>
              <a:rPr lang="de-DE" dirty="0"/>
              <a:t>… </a:t>
            </a:r>
            <a:r>
              <a:rPr lang="de-DE" dirty="0" err="1"/>
              <a:t>Of</a:t>
            </a:r>
            <a:r>
              <a:rPr lang="de-DE" dirty="0"/>
              <a:t> </a:t>
            </a:r>
            <a:r>
              <a:rPr lang="de-DE" dirty="0" err="1"/>
              <a:t>the</a:t>
            </a:r>
            <a:r>
              <a:rPr lang="de-DE" dirty="0"/>
              <a:t> allanblackia </a:t>
            </a:r>
            <a:r>
              <a:rPr lang="de-DE" dirty="0" err="1"/>
              <a:t>tree</a:t>
            </a:r>
            <a:r>
              <a:rPr lang="de-DE" dirty="0"/>
              <a:t>…  </a:t>
            </a:r>
          </a:p>
          <a:p>
            <a:endParaRPr lang="de-DE" dirty="0"/>
          </a:p>
          <a:p>
            <a:r>
              <a:rPr lang="de-DE" dirty="0"/>
              <a:t>The </a:t>
            </a:r>
            <a:r>
              <a:rPr lang="de-DE" dirty="0" err="1"/>
              <a:t>alanblackia</a:t>
            </a:r>
            <a:r>
              <a:rPr lang="de-DE" dirty="0"/>
              <a:t> </a:t>
            </a:r>
            <a:r>
              <a:rPr lang="de-DE" dirty="0" err="1"/>
              <a:t>tree</a:t>
            </a:r>
            <a:r>
              <a:rPr lang="de-DE" dirty="0"/>
              <a:t> </a:t>
            </a:r>
            <a:r>
              <a:rPr lang="de-DE" dirty="0" err="1"/>
              <a:t>is</a:t>
            </a:r>
            <a:r>
              <a:rPr lang="de-DE" dirty="0"/>
              <a:t> </a:t>
            </a:r>
            <a:r>
              <a:rPr lang="de-DE" dirty="0" err="1"/>
              <a:t>indigenous</a:t>
            </a:r>
            <a:r>
              <a:rPr lang="de-DE" dirty="0"/>
              <a:t> </a:t>
            </a:r>
            <a:r>
              <a:rPr lang="de-DE" dirty="0" err="1"/>
              <a:t>to</a:t>
            </a:r>
            <a:r>
              <a:rPr lang="de-DE" dirty="0"/>
              <a:t> </a:t>
            </a:r>
            <a:r>
              <a:rPr lang="de-DE" dirty="0" err="1"/>
              <a:t>the</a:t>
            </a:r>
            <a:r>
              <a:rPr lang="de-DE" dirty="0"/>
              <a:t> rain </a:t>
            </a:r>
            <a:r>
              <a:rPr lang="de-DE" dirty="0" err="1"/>
              <a:t>belt</a:t>
            </a:r>
            <a:r>
              <a:rPr lang="de-DE" dirty="0"/>
              <a:t> </a:t>
            </a:r>
            <a:r>
              <a:rPr lang="de-DE" dirty="0" err="1"/>
              <a:t>of</a:t>
            </a:r>
            <a:r>
              <a:rPr lang="de-DE" dirty="0"/>
              <a:t> </a:t>
            </a:r>
            <a:r>
              <a:rPr lang="de-DE" dirty="0" err="1"/>
              <a:t>africa</a:t>
            </a:r>
            <a:r>
              <a:rPr lang="de-DE" dirty="0"/>
              <a:t>. </a:t>
            </a:r>
            <a:br>
              <a:rPr lang="de-DE" dirty="0"/>
            </a:br>
            <a:r>
              <a:rPr lang="de-DE" dirty="0" err="1"/>
              <a:t>Current</a:t>
            </a:r>
            <a:r>
              <a:rPr lang="de-DE" dirty="0"/>
              <a:t> </a:t>
            </a:r>
            <a:r>
              <a:rPr lang="de-DE" dirty="0" err="1"/>
              <a:t>production</a:t>
            </a:r>
            <a:r>
              <a:rPr lang="de-DE" dirty="0"/>
              <a:t> </a:t>
            </a:r>
            <a:r>
              <a:rPr lang="de-DE" dirty="0" err="1"/>
              <a:t>from</a:t>
            </a:r>
            <a:r>
              <a:rPr lang="de-DE" dirty="0"/>
              <a:t> wild </a:t>
            </a:r>
            <a:r>
              <a:rPr lang="de-DE" dirty="0" err="1"/>
              <a:t>harvesting</a:t>
            </a:r>
            <a:r>
              <a:rPr lang="de-DE" dirty="0"/>
              <a:t> </a:t>
            </a:r>
            <a:r>
              <a:rPr lang="de-DE" dirty="0" err="1"/>
              <a:t>does</a:t>
            </a:r>
            <a:r>
              <a:rPr lang="de-DE" dirty="0"/>
              <a:t> not </a:t>
            </a:r>
            <a:r>
              <a:rPr lang="de-DE" dirty="0" err="1"/>
              <a:t>meet</a:t>
            </a:r>
            <a:r>
              <a:rPr lang="de-DE" dirty="0"/>
              <a:t> </a:t>
            </a:r>
            <a:r>
              <a:rPr lang="de-DE" dirty="0" err="1"/>
              <a:t>demand</a:t>
            </a:r>
            <a:r>
              <a:rPr lang="de-DE" dirty="0"/>
              <a:t>. </a:t>
            </a:r>
            <a:br>
              <a:rPr lang="de-DE" dirty="0"/>
            </a:br>
            <a:r>
              <a:rPr lang="de-DE" dirty="0" err="1"/>
              <a:t>Because</a:t>
            </a:r>
            <a:r>
              <a:rPr lang="de-DE" dirty="0"/>
              <a:t> </a:t>
            </a:r>
            <a:r>
              <a:rPr lang="de-DE" dirty="0" err="1"/>
              <a:t>it</a:t>
            </a:r>
            <a:r>
              <a:rPr lang="de-DE" dirty="0"/>
              <a:t> </a:t>
            </a:r>
            <a:r>
              <a:rPr lang="de-DE" dirty="0" err="1"/>
              <a:t>takes</a:t>
            </a:r>
            <a:r>
              <a:rPr lang="de-DE" dirty="0"/>
              <a:t> </a:t>
            </a:r>
            <a:r>
              <a:rPr lang="de-DE" dirty="0" err="1"/>
              <a:t>almost</a:t>
            </a:r>
            <a:r>
              <a:rPr lang="de-DE" dirty="0"/>
              <a:t> a </a:t>
            </a:r>
            <a:r>
              <a:rPr lang="de-DE" dirty="0" err="1"/>
              <a:t>decade</a:t>
            </a:r>
            <a:r>
              <a:rPr lang="de-DE" dirty="0"/>
              <a:t> </a:t>
            </a:r>
            <a:r>
              <a:rPr lang="de-DE" dirty="0" err="1"/>
              <a:t>fo</a:t>
            </a:r>
            <a:r>
              <a:rPr lang="de-DE" dirty="0"/>
              <a:t> a </a:t>
            </a:r>
            <a:r>
              <a:rPr lang="de-DE" dirty="0" err="1"/>
              <a:t>new</a:t>
            </a:r>
            <a:r>
              <a:rPr lang="de-DE" dirty="0"/>
              <a:t> </a:t>
            </a:r>
            <a:r>
              <a:rPr lang="de-DE" dirty="0" err="1"/>
              <a:t>tree</a:t>
            </a:r>
            <a:r>
              <a:rPr lang="de-DE" dirty="0"/>
              <a:t> </a:t>
            </a:r>
            <a:r>
              <a:rPr lang="de-DE" dirty="0" err="1"/>
              <a:t>to</a:t>
            </a:r>
            <a:r>
              <a:rPr lang="de-DE" dirty="0"/>
              <a:t> </a:t>
            </a:r>
            <a:r>
              <a:rPr lang="de-DE" dirty="0" err="1"/>
              <a:t>give</a:t>
            </a:r>
            <a:r>
              <a:rPr lang="de-DE" dirty="0"/>
              <a:t> </a:t>
            </a:r>
            <a:r>
              <a:rPr lang="de-DE" dirty="0" err="1"/>
              <a:t>fruits</a:t>
            </a:r>
            <a:r>
              <a:rPr lang="de-DE" dirty="0"/>
              <a:t>, </a:t>
            </a:r>
            <a:r>
              <a:rPr lang="de-DE" dirty="0" err="1"/>
              <a:t>increasing</a:t>
            </a:r>
            <a:r>
              <a:rPr lang="de-DE" dirty="0"/>
              <a:t> </a:t>
            </a:r>
            <a:r>
              <a:rPr lang="de-DE" dirty="0" err="1"/>
              <a:t>the</a:t>
            </a:r>
            <a:r>
              <a:rPr lang="de-DE" dirty="0"/>
              <a:t> </a:t>
            </a:r>
            <a:r>
              <a:rPr lang="de-DE" dirty="0" err="1"/>
              <a:t>supply</a:t>
            </a:r>
            <a:r>
              <a:rPr lang="de-DE" dirty="0"/>
              <a:t> </a:t>
            </a:r>
            <a:r>
              <a:rPr lang="de-DE" dirty="0" err="1"/>
              <a:t>of</a:t>
            </a:r>
            <a:r>
              <a:rPr lang="de-DE" dirty="0"/>
              <a:t> Allanblackia </a:t>
            </a:r>
            <a:r>
              <a:rPr lang="de-DE" dirty="0" err="1"/>
              <a:t>mustbe</a:t>
            </a:r>
            <a:r>
              <a:rPr lang="de-DE" dirty="0"/>
              <a:t> a </a:t>
            </a:r>
            <a:r>
              <a:rPr lang="de-DE" dirty="0" err="1"/>
              <a:t>long</a:t>
            </a:r>
            <a:r>
              <a:rPr lang="de-DE" dirty="0"/>
              <a:t>-term </a:t>
            </a:r>
            <a:r>
              <a:rPr lang="de-DE" dirty="0" err="1"/>
              <a:t>commitment</a:t>
            </a:r>
            <a:r>
              <a:rPr lang="de-DE" dirty="0"/>
              <a:t>.</a:t>
            </a:r>
          </a:p>
          <a:p>
            <a:endParaRPr lang="de-DE" dirty="0"/>
          </a:p>
          <a:p>
            <a:endParaRPr lang="de-DE" dirty="0"/>
          </a:p>
          <a:p>
            <a:r>
              <a:rPr lang="de-DE" dirty="0"/>
              <a:t>… </a:t>
            </a:r>
            <a:r>
              <a:rPr lang="de-DE" dirty="0" err="1"/>
              <a:t>to</a:t>
            </a:r>
            <a:r>
              <a:rPr lang="de-DE" dirty="0"/>
              <a:t> </a:t>
            </a:r>
            <a:r>
              <a:rPr lang="de-DE" dirty="0" err="1"/>
              <a:t>make</a:t>
            </a:r>
            <a:r>
              <a:rPr lang="de-DE" dirty="0"/>
              <a:t> a </a:t>
            </a:r>
            <a:r>
              <a:rPr lang="de-DE" dirty="0" err="1"/>
              <a:t>very</a:t>
            </a:r>
            <a:r>
              <a:rPr lang="de-DE" dirty="0"/>
              <a:t> </a:t>
            </a:r>
            <a:r>
              <a:rPr lang="de-DE" dirty="0" err="1"/>
              <a:t>useful</a:t>
            </a:r>
            <a:r>
              <a:rPr lang="de-DE" dirty="0"/>
              <a:t> </a:t>
            </a:r>
            <a:r>
              <a:rPr lang="de-DE" dirty="0" err="1"/>
              <a:t>oil</a:t>
            </a:r>
            <a:r>
              <a:rPr lang="de-DE" dirty="0"/>
              <a:t>.</a:t>
            </a:r>
          </a:p>
          <a:p>
            <a:r>
              <a:rPr lang="de-DE" dirty="0"/>
              <a:t>Allanblackia seed </a:t>
            </a:r>
            <a:r>
              <a:rPr lang="de-DE" dirty="0" err="1"/>
              <a:t>oil</a:t>
            </a:r>
            <a:r>
              <a:rPr lang="de-DE" dirty="0"/>
              <a:t> </a:t>
            </a:r>
            <a:r>
              <a:rPr lang="de-DE" dirty="0" err="1"/>
              <a:t>is</a:t>
            </a:r>
            <a:r>
              <a:rPr lang="de-DE" dirty="0"/>
              <a:t> high in </a:t>
            </a:r>
            <a:r>
              <a:rPr lang="de-DE" dirty="0" err="1"/>
              <a:t>saturated</a:t>
            </a:r>
            <a:r>
              <a:rPr lang="de-DE" dirty="0"/>
              <a:t> </a:t>
            </a:r>
            <a:r>
              <a:rPr lang="de-DE" dirty="0" err="1"/>
              <a:t>fatty</a:t>
            </a:r>
            <a:r>
              <a:rPr lang="de-DE" dirty="0"/>
              <a:t> </a:t>
            </a:r>
            <a:r>
              <a:rPr lang="de-DE" dirty="0" err="1"/>
              <a:t>acids</a:t>
            </a:r>
            <a:r>
              <a:rPr lang="de-DE" dirty="0"/>
              <a:t> and </a:t>
            </a:r>
            <a:r>
              <a:rPr lang="de-DE" dirty="0" err="1"/>
              <a:t>has</a:t>
            </a:r>
            <a:r>
              <a:rPr lang="de-DE" dirty="0"/>
              <a:t> ideal </a:t>
            </a:r>
            <a:r>
              <a:rPr lang="de-DE" dirty="0" err="1"/>
              <a:t>melting</a:t>
            </a:r>
            <a:r>
              <a:rPr lang="de-DE" dirty="0"/>
              <a:t> </a:t>
            </a:r>
            <a:r>
              <a:rPr lang="de-DE" dirty="0" err="1"/>
              <a:t>properties</a:t>
            </a:r>
            <a:r>
              <a:rPr lang="de-DE" dirty="0"/>
              <a:t>, </a:t>
            </a:r>
            <a:br>
              <a:rPr lang="de-DE" dirty="0"/>
            </a:br>
            <a:r>
              <a:rPr lang="de-DE" dirty="0" err="1"/>
              <a:t>making</a:t>
            </a:r>
            <a:r>
              <a:rPr lang="de-DE" dirty="0"/>
              <a:t> </a:t>
            </a:r>
            <a:r>
              <a:rPr lang="de-DE" dirty="0" err="1"/>
              <a:t>it</a:t>
            </a:r>
            <a:r>
              <a:rPr lang="de-DE" dirty="0"/>
              <a:t> an </a:t>
            </a:r>
            <a:r>
              <a:rPr lang="de-DE" dirty="0" err="1"/>
              <a:t>exellent</a:t>
            </a:r>
            <a:r>
              <a:rPr lang="de-DE" dirty="0"/>
              <a:t> </a:t>
            </a:r>
            <a:r>
              <a:rPr lang="de-DE" dirty="0" err="1"/>
              <a:t>ingredient</a:t>
            </a:r>
            <a:r>
              <a:rPr lang="de-DE" dirty="0"/>
              <a:t> </a:t>
            </a:r>
            <a:r>
              <a:rPr lang="de-DE" dirty="0" err="1"/>
              <a:t>for</a:t>
            </a:r>
            <a:r>
              <a:rPr lang="de-DE" dirty="0"/>
              <a:t> </a:t>
            </a:r>
            <a:r>
              <a:rPr lang="de-DE" dirty="0" err="1"/>
              <a:t>food</a:t>
            </a:r>
            <a:r>
              <a:rPr lang="de-DE" dirty="0"/>
              <a:t> </a:t>
            </a:r>
            <a:r>
              <a:rPr lang="de-DE" dirty="0" err="1"/>
              <a:t>products</a:t>
            </a:r>
            <a:r>
              <a:rPr lang="de-DE" dirty="0"/>
              <a:t> like </a:t>
            </a:r>
            <a:r>
              <a:rPr lang="de-DE" dirty="0" err="1"/>
              <a:t>margarine</a:t>
            </a:r>
            <a:r>
              <a:rPr lang="de-DE" dirty="0"/>
              <a:t>.</a:t>
            </a:r>
          </a:p>
        </p:txBody>
      </p:sp>
      <p:sp>
        <p:nvSpPr>
          <p:cNvPr id="4" name="Foliennummernplatzhalter 3"/>
          <p:cNvSpPr>
            <a:spLocks noGrp="1"/>
          </p:cNvSpPr>
          <p:nvPr>
            <p:ph type="sldNum" sz="quarter" idx="5"/>
          </p:nvPr>
        </p:nvSpPr>
        <p:spPr/>
        <p:txBody>
          <a:bodyPr/>
          <a:lstStyle/>
          <a:p>
            <a:pPr>
              <a:defRPr/>
            </a:pPr>
            <a:fld id="{547E9CB9-021E-4C8A-AD14-6BADCDC8CC3B}" type="slidenum">
              <a:rPr lang="de-DE" smtClean="0"/>
              <a:pPr>
                <a:defRPr/>
              </a:pPr>
              <a:t>67</a:t>
            </a:fld>
            <a:endParaRPr lang="de-DE"/>
          </a:p>
        </p:txBody>
      </p:sp>
    </p:spTree>
    <p:extLst>
      <p:ext uri="{BB962C8B-B14F-4D97-AF65-F5344CB8AC3E}">
        <p14:creationId xmlns:p14="http://schemas.microsoft.com/office/powerpoint/2010/main" val="6881858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First, policies regarding land tenure: </a:t>
            </a:r>
          </a:p>
          <a:p>
            <a:r>
              <a:rPr lang="en-US" dirty="0"/>
              <a:t>Land tenure rights are particularly important for agroforestry compared with other agricultural practices </a:t>
            </a:r>
          </a:p>
          <a:p>
            <a:r>
              <a:rPr lang="en-US" dirty="0"/>
              <a:t>because of the relatively long period that may be required to </a:t>
            </a:r>
            <a:r>
              <a:rPr lang="en-US" dirty="0" err="1"/>
              <a:t>realise</a:t>
            </a:r>
            <a:r>
              <a:rPr lang="en-US" dirty="0"/>
              <a:t> benefits. </a:t>
            </a:r>
          </a:p>
          <a:p>
            <a:r>
              <a:rPr lang="en-US" dirty="0"/>
              <a:t>Sometimes, policies on ownership have perverse effects, </a:t>
            </a:r>
          </a:p>
          <a:p>
            <a:r>
              <a:rPr lang="en-US" dirty="0"/>
              <a:t>for example when regulations designed to control the harvesting, cutting or sale of tree products from forests are applied to farmland and limit the ability to use planted trees as substitutes for a wild resource</a:t>
            </a:r>
          </a:p>
          <a:p>
            <a:endParaRPr lang="en-US" dirty="0"/>
          </a:p>
          <a:p>
            <a:r>
              <a:rPr lang="en-US" dirty="0"/>
              <a:t>Second, policies that determine how farmers obtain seeds, seedlings and clones of a wide range of tree species suitable for their various planting requirements: </a:t>
            </a:r>
          </a:p>
          <a:p>
            <a:r>
              <a:rPr lang="en-US" dirty="0"/>
              <a:t>current policies often slow the adoption of agroforestry</a:t>
            </a:r>
          </a:p>
          <a:p>
            <a:endParaRPr lang="en-US" dirty="0"/>
          </a:p>
          <a:p>
            <a:r>
              <a:rPr lang="en-US" dirty="0"/>
              <a:t>Third, the current policy environment often does not recognize agroforestry options as an attractive investment area in agriculture: </a:t>
            </a:r>
          </a:p>
          <a:p>
            <a:r>
              <a:rPr lang="en-US" dirty="0"/>
              <a:t>e.g. governments often subsidize the provision of artificial fertilizers to enhance staple crop yields. </a:t>
            </a:r>
          </a:p>
          <a:p>
            <a:endParaRPr lang="en-US" dirty="0"/>
          </a:p>
          <a:p>
            <a:r>
              <a:rPr lang="en-US" dirty="0"/>
              <a:t>This however, discourages the adoption of improved fallow technologies that could ultimately increase staple crop production more cost effectively and sustainably</a:t>
            </a:r>
          </a:p>
          <a:p>
            <a:endParaRPr lang="de-DE" dirty="0"/>
          </a:p>
        </p:txBody>
      </p:sp>
      <p:sp>
        <p:nvSpPr>
          <p:cNvPr id="4" name="Foliennummernplatzhalter 3"/>
          <p:cNvSpPr>
            <a:spLocks noGrp="1"/>
          </p:cNvSpPr>
          <p:nvPr>
            <p:ph type="sldNum" sz="quarter" idx="5"/>
          </p:nvPr>
        </p:nvSpPr>
        <p:spPr/>
        <p:txBody>
          <a:bodyPr/>
          <a:lstStyle/>
          <a:p>
            <a:pPr>
              <a:defRPr/>
            </a:pPr>
            <a:fld id="{547E9CB9-021E-4C8A-AD14-6BADCDC8CC3B}" type="slidenum">
              <a:rPr lang="de-DE" smtClean="0"/>
              <a:pPr>
                <a:defRPr/>
              </a:pPr>
              <a:t>68</a:t>
            </a:fld>
            <a:endParaRPr lang="de-DE"/>
          </a:p>
        </p:txBody>
      </p:sp>
    </p:spTree>
    <p:extLst>
      <p:ext uri="{BB962C8B-B14F-4D97-AF65-F5344CB8AC3E}">
        <p14:creationId xmlns:p14="http://schemas.microsoft.com/office/powerpoint/2010/main" val="343959305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For many tree products, markets are poorly structured and coordinated. </a:t>
            </a:r>
          </a:p>
          <a:p>
            <a:r>
              <a:rPr lang="en-US" dirty="0"/>
              <a:t>This results in low and unstable returns to farmers and high prices for buyers of tree foods, which limits their consumption</a:t>
            </a:r>
            <a:endParaRPr lang="de-DE" dirty="0"/>
          </a:p>
        </p:txBody>
      </p:sp>
      <p:sp>
        <p:nvSpPr>
          <p:cNvPr id="4" name="Foliennummernplatzhalter 3"/>
          <p:cNvSpPr>
            <a:spLocks noGrp="1"/>
          </p:cNvSpPr>
          <p:nvPr>
            <p:ph type="sldNum" sz="quarter" idx="5"/>
          </p:nvPr>
        </p:nvSpPr>
        <p:spPr/>
        <p:txBody>
          <a:bodyPr/>
          <a:lstStyle/>
          <a:p>
            <a:pPr>
              <a:defRPr/>
            </a:pPr>
            <a:fld id="{547E9CB9-021E-4C8A-AD14-6BADCDC8CC3B}" type="slidenum">
              <a:rPr lang="de-DE" smtClean="0"/>
              <a:pPr>
                <a:defRPr/>
              </a:pPr>
              <a:t>69</a:t>
            </a:fld>
            <a:endParaRPr lang="de-DE"/>
          </a:p>
        </p:txBody>
      </p:sp>
    </p:spTree>
    <p:extLst>
      <p:ext uri="{BB962C8B-B14F-4D97-AF65-F5344CB8AC3E}">
        <p14:creationId xmlns:p14="http://schemas.microsoft.com/office/powerpoint/2010/main" val="41912120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There has been underinvestment in the development of new tree lines, cultivars, etc., that have high yields and provide quality products under smallholder production conditions. </a:t>
            </a:r>
          </a:p>
          <a:p>
            <a:r>
              <a:rPr lang="en-US" dirty="0"/>
              <a:t>Until recently, for example, scientists mostly ignored the great potential for the improvement of indigenous fruit trees. </a:t>
            </a:r>
          </a:p>
          <a:p>
            <a:r>
              <a:rPr lang="en-US" dirty="0"/>
              <a:t>There are insufficient numbers of scientists working on bringing these indigenous species into cultivation in the tropics.</a:t>
            </a:r>
          </a:p>
          <a:p>
            <a:endParaRPr lang="de-DE" dirty="0"/>
          </a:p>
        </p:txBody>
      </p:sp>
      <p:sp>
        <p:nvSpPr>
          <p:cNvPr id="4" name="Foliennummernplatzhalter 3"/>
          <p:cNvSpPr>
            <a:spLocks noGrp="1"/>
          </p:cNvSpPr>
          <p:nvPr>
            <p:ph type="sldNum" sz="quarter" idx="5"/>
          </p:nvPr>
        </p:nvSpPr>
        <p:spPr/>
        <p:txBody>
          <a:bodyPr/>
          <a:lstStyle/>
          <a:p>
            <a:pPr>
              <a:defRPr/>
            </a:pPr>
            <a:fld id="{547E9CB9-021E-4C8A-AD14-6BADCDC8CC3B}" type="slidenum">
              <a:rPr lang="de-DE" smtClean="0"/>
              <a:pPr>
                <a:defRPr/>
              </a:pPr>
              <a:t>70</a:t>
            </a:fld>
            <a:endParaRPr lang="de-DE"/>
          </a:p>
        </p:txBody>
      </p:sp>
    </p:spTree>
    <p:extLst>
      <p:ext uri="{BB962C8B-B14F-4D97-AF65-F5344CB8AC3E}">
        <p14:creationId xmlns:p14="http://schemas.microsoft.com/office/powerpoint/2010/main" val="6795158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Farmers “don’t like trees on their farms because…</a:t>
            </a:r>
          </a:p>
          <a:p>
            <a:r>
              <a:rPr lang="en-US" dirty="0"/>
              <a:t>…they don’t want to be caught for illegal logging if they cut some of them for direct use, or for income if they have to capitalize their savings that grow with interest rates higher than banks. </a:t>
            </a:r>
          </a:p>
          <a:p>
            <a:r>
              <a:rPr lang="en-US" dirty="0"/>
              <a:t>…Or they don’t like trees because they can’t get the types and varieties of trees that would do well on their farms. </a:t>
            </a:r>
          </a:p>
          <a:p>
            <a:r>
              <a:rPr lang="en-US" dirty="0"/>
              <a:t>…Or they don’t like trees because they live too far from the market to sell the fruit and no middlemen visit them at harvest season. </a:t>
            </a:r>
          </a:p>
          <a:p>
            <a:r>
              <a:rPr lang="en-US" dirty="0"/>
              <a:t>…Or they don’t like trees because they fear their agroforest will be mistaken for a forest and be claimed by the forestry department, as has happened in parts of Indonesia. </a:t>
            </a:r>
          </a:p>
          <a:p>
            <a:r>
              <a:rPr lang="en-US" dirty="0"/>
              <a:t>…Or they respect local rules that forbid farmers to plant trees because those trees would establish private claims to land. </a:t>
            </a:r>
          </a:p>
          <a:p>
            <a:r>
              <a:rPr lang="en-US" dirty="0"/>
              <a:t>…Or they don’t plant trees on the land they till because tree ownership is restricted to men.”</a:t>
            </a:r>
          </a:p>
          <a:p>
            <a:endParaRPr lang="de-DE" dirty="0"/>
          </a:p>
        </p:txBody>
      </p:sp>
      <p:sp>
        <p:nvSpPr>
          <p:cNvPr id="4" name="Foliennummernplatzhalter 3"/>
          <p:cNvSpPr>
            <a:spLocks noGrp="1"/>
          </p:cNvSpPr>
          <p:nvPr>
            <p:ph type="sldNum" sz="quarter" idx="5"/>
          </p:nvPr>
        </p:nvSpPr>
        <p:spPr/>
        <p:txBody>
          <a:bodyPr/>
          <a:lstStyle/>
          <a:p>
            <a:pPr>
              <a:defRPr/>
            </a:pPr>
            <a:fld id="{547E9CB9-021E-4C8A-AD14-6BADCDC8CC3B}" type="slidenum">
              <a:rPr lang="de-DE" smtClean="0"/>
              <a:pPr>
                <a:defRPr/>
              </a:pPr>
              <a:t>71</a:t>
            </a:fld>
            <a:endParaRPr lang="de-DE"/>
          </a:p>
        </p:txBody>
      </p:sp>
    </p:spTree>
    <p:extLst>
      <p:ext uri="{BB962C8B-B14F-4D97-AF65-F5344CB8AC3E}">
        <p14:creationId xmlns:p14="http://schemas.microsoft.com/office/powerpoint/2010/main" val="305709889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in the order of importance as stated by farmers:</a:t>
            </a:r>
          </a:p>
          <a:p>
            <a:r>
              <a:rPr lang="en-US" dirty="0"/>
              <a:t>Lack of developed markets for products</a:t>
            </a:r>
          </a:p>
          <a:p>
            <a:r>
              <a:rPr lang="en-US" dirty="0"/>
              <a:t>Unfamiliar with technologies</a:t>
            </a:r>
          </a:p>
          <a:p>
            <a:r>
              <a:rPr lang="en-US" dirty="0"/>
              <a:t>Have not seen agroforestry successfully used</a:t>
            </a:r>
          </a:p>
          <a:p>
            <a:r>
              <a:rPr lang="en-US" dirty="0"/>
              <a:t>Competition between trees, crops, and animals</a:t>
            </a:r>
          </a:p>
          <a:p>
            <a:r>
              <a:rPr lang="en-US" dirty="0"/>
              <a:t>Lack of financial assistance</a:t>
            </a:r>
          </a:p>
          <a:p>
            <a:r>
              <a:rPr lang="en-US" dirty="0"/>
              <a:t>Does not show much profit potential</a:t>
            </a:r>
          </a:p>
          <a:p>
            <a:r>
              <a:rPr lang="en-US" dirty="0"/>
              <a:t>Lack of demonstration sites</a:t>
            </a:r>
          </a:p>
          <a:p>
            <a:r>
              <a:rPr lang="en-US" dirty="0"/>
              <a:t>Expense of additional management</a:t>
            </a:r>
          </a:p>
          <a:p>
            <a:r>
              <a:rPr lang="en-US" dirty="0"/>
              <a:t>Lack of training or expertise</a:t>
            </a:r>
          </a:p>
          <a:p>
            <a:endParaRPr lang="de-DE" dirty="0"/>
          </a:p>
        </p:txBody>
      </p:sp>
      <p:sp>
        <p:nvSpPr>
          <p:cNvPr id="4" name="Foliennummernplatzhalter 3"/>
          <p:cNvSpPr>
            <a:spLocks noGrp="1"/>
          </p:cNvSpPr>
          <p:nvPr>
            <p:ph type="sldNum" sz="quarter" idx="5"/>
          </p:nvPr>
        </p:nvSpPr>
        <p:spPr/>
        <p:txBody>
          <a:bodyPr/>
          <a:lstStyle/>
          <a:p>
            <a:pPr>
              <a:defRPr/>
            </a:pPr>
            <a:fld id="{547E9CB9-021E-4C8A-AD14-6BADCDC8CC3B}" type="slidenum">
              <a:rPr lang="de-DE" smtClean="0"/>
              <a:pPr>
                <a:defRPr/>
              </a:pPr>
              <a:t>72</a:t>
            </a:fld>
            <a:endParaRPr lang="de-DE"/>
          </a:p>
        </p:txBody>
      </p:sp>
    </p:spTree>
    <p:extLst>
      <p:ext uri="{BB962C8B-B14F-4D97-AF65-F5344CB8AC3E}">
        <p14:creationId xmlns:p14="http://schemas.microsoft.com/office/powerpoint/2010/main" val="212038837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in the order of importance as stated by farmers:</a:t>
            </a:r>
          </a:p>
          <a:p>
            <a:r>
              <a:rPr lang="en-US" dirty="0"/>
              <a:t>Do not know where to market products</a:t>
            </a:r>
          </a:p>
          <a:p>
            <a:r>
              <a:rPr lang="en-US" dirty="0"/>
              <a:t>Lack of technical assistance</a:t>
            </a:r>
          </a:p>
          <a:p>
            <a:r>
              <a:rPr lang="en-US" dirty="0"/>
              <a:t>It will be too time consuming</a:t>
            </a:r>
          </a:p>
          <a:p>
            <a:r>
              <a:rPr lang="en-US" dirty="0"/>
              <a:t>Cannot afford adoption or start up costs</a:t>
            </a:r>
          </a:p>
          <a:p>
            <a:r>
              <a:rPr lang="en-US" dirty="0"/>
              <a:t>Unfamiliar with alternative marketing approaches (e.g. web)</a:t>
            </a:r>
          </a:p>
          <a:p>
            <a:r>
              <a:rPr lang="en-US" dirty="0"/>
              <a:t>Information about agroforestry unavailable</a:t>
            </a:r>
          </a:p>
          <a:p>
            <a:r>
              <a:rPr lang="en-US" dirty="0"/>
              <a:t>It is inconvenient</a:t>
            </a:r>
          </a:p>
          <a:p>
            <a:r>
              <a:rPr lang="en-US" dirty="0"/>
              <a:t>Do not have infrastructure (e.g. buildings, equipment)</a:t>
            </a:r>
          </a:p>
          <a:p>
            <a:r>
              <a:rPr lang="en-US" dirty="0"/>
              <a:t>Lack of equipment</a:t>
            </a:r>
          </a:p>
          <a:p>
            <a:r>
              <a:rPr lang="en-US" dirty="0"/>
              <a:t>Insufficient land</a:t>
            </a:r>
          </a:p>
          <a:p>
            <a:r>
              <a:rPr lang="en-US" dirty="0"/>
              <a:t>Lack of seed/seedling resources</a:t>
            </a:r>
          </a:p>
          <a:p>
            <a:endParaRPr lang="de-DE" dirty="0"/>
          </a:p>
        </p:txBody>
      </p:sp>
      <p:sp>
        <p:nvSpPr>
          <p:cNvPr id="4" name="Foliennummernplatzhalter 3"/>
          <p:cNvSpPr>
            <a:spLocks noGrp="1"/>
          </p:cNvSpPr>
          <p:nvPr>
            <p:ph type="sldNum" sz="quarter" idx="5"/>
          </p:nvPr>
        </p:nvSpPr>
        <p:spPr/>
        <p:txBody>
          <a:bodyPr/>
          <a:lstStyle/>
          <a:p>
            <a:pPr>
              <a:defRPr/>
            </a:pPr>
            <a:fld id="{547E9CB9-021E-4C8A-AD14-6BADCDC8CC3B}" type="slidenum">
              <a:rPr lang="de-DE" smtClean="0"/>
              <a:pPr>
                <a:defRPr/>
              </a:pPr>
              <a:t>73</a:t>
            </a:fld>
            <a:endParaRPr lang="de-DE"/>
          </a:p>
        </p:txBody>
      </p:sp>
    </p:spTree>
    <p:extLst>
      <p:ext uri="{BB962C8B-B14F-4D97-AF65-F5344CB8AC3E}">
        <p14:creationId xmlns:p14="http://schemas.microsoft.com/office/powerpoint/2010/main" val="59277349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Benefits for farmers</a:t>
            </a:r>
            <a:br>
              <a:rPr lang="en-US" dirty="0"/>
            </a:br>
            <a:r>
              <a:rPr lang="en-US" dirty="0"/>
              <a:t>There are many reasons why the management of agroforestry systems can make sense for farmers.    </a:t>
            </a:r>
            <a:br>
              <a:rPr lang="en-US" dirty="0"/>
            </a:br>
            <a:r>
              <a:rPr lang="en-US" dirty="0"/>
              <a:t>Provision of highly demanded woody bioenergy sources on agricultural land    </a:t>
            </a:r>
          </a:p>
          <a:p>
            <a:r>
              <a:rPr lang="en-US" dirty="0"/>
              <a:t>Expansion of the agricultural product range (product diversification)    </a:t>
            </a:r>
          </a:p>
          <a:p>
            <a:r>
              <a:rPr lang="en-US" dirty="0"/>
              <a:t>Improvement of the income function (especially at low-income locations)    </a:t>
            </a:r>
          </a:p>
          <a:p>
            <a:r>
              <a:rPr lang="en-US" dirty="0"/>
              <a:t>Improved area-based energy balance and improved nutrient use efficiency    </a:t>
            </a:r>
          </a:p>
          <a:p>
            <a:r>
              <a:rPr lang="en-US" dirty="0"/>
              <a:t>Positive yield effects and higher yield stability for annual crops due to an improved microclimate (e.g. through wind protection of the tree strips)    </a:t>
            </a:r>
          </a:p>
          <a:p>
            <a:r>
              <a:rPr lang="en-US" dirty="0"/>
              <a:t>Better seasonal distribution of work peaks (management of woody plants mainly in winter)   </a:t>
            </a:r>
          </a:p>
          <a:p>
            <a:r>
              <a:rPr lang="en-US" dirty="0"/>
              <a:t>Improved protection of arable crops against adverse weather conditions    </a:t>
            </a:r>
          </a:p>
          <a:p>
            <a:r>
              <a:rPr lang="en-US" dirty="0"/>
              <a:t>Reduction of the area-related consumption of </a:t>
            </a:r>
            <a:r>
              <a:rPr lang="en-US" dirty="0" err="1"/>
              <a:t>fertilisers</a:t>
            </a:r>
            <a:r>
              <a:rPr lang="en-US" dirty="0"/>
              <a:t> and pesticides</a:t>
            </a:r>
          </a:p>
          <a:p>
            <a:endParaRPr lang="en-US" dirty="0"/>
          </a:p>
        </p:txBody>
      </p:sp>
      <p:sp>
        <p:nvSpPr>
          <p:cNvPr id="4" name="Foliennummernplatzhalter 3"/>
          <p:cNvSpPr>
            <a:spLocks noGrp="1"/>
          </p:cNvSpPr>
          <p:nvPr>
            <p:ph type="sldNum" sz="quarter" idx="10"/>
          </p:nvPr>
        </p:nvSpPr>
        <p:spPr/>
        <p:txBody>
          <a:bodyPr/>
          <a:lstStyle/>
          <a:p>
            <a:pPr>
              <a:defRPr/>
            </a:pPr>
            <a:fld id="{547E9CB9-021E-4C8A-AD14-6BADCDC8CC3B}" type="slidenum">
              <a:rPr lang="de-DE" smtClean="0"/>
              <a:pPr>
                <a:defRPr/>
              </a:pPr>
              <a:t>74</a:t>
            </a:fld>
            <a:endParaRPr lang="de-DE"/>
          </a:p>
        </p:txBody>
      </p:sp>
    </p:spTree>
    <p:extLst>
      <p:ext uri="{BB962C8B-B14F-4D97-AF65-F5344CB8AC3E}">
        <p14:creationId xmlns:p14="http://schemas.microsoft.com/office/powerpoint/2010/main" val="13761973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Advantages for municipalities</a:t>
            </a:r>
          </a:p>
          <a:p>
            <a:endParaRPr lang="en-US" dirty="0"/>
          </a:p>
          <a:p>
            <a:r>
              <a:rPr lang="en-US" dirty="0"/>
              <a:t>What benefits does agroforestry have for communities?</a:t>
            </a:r>
          </a:p>
          <a:p>
            <a:endParaRPr lang="en-US" dirty="0"/>
          </a:p>
          <a:p>
            <a:r>
              <a:rPr lang="en-US" dirty="0"/>
              <a:t>    Creation of regional markets for agroforestry products and processing</a:t>
            </a:r>
          </a:p>
          <a:p>
            <a:r>
              <a:rPr lang="en-US" dirty="0"/>
              <a:t>    enrichment and aesthetic enhancement of the landscape with positive effects on tourism and quality of life</a:t>
            </a:r>
          </a:p>
          <a:p>
            <a:r>
              <a:rPr lang="en-US" dirty="0"/>
              <a:t>    Development of sustainable agricultural structures</a:t>
            </a:r>
          </a:p>
          <a:p>
            <a:r>
              <a:rPr lang="en-US" dirty="0"/>
              <a:t>    Strengthening rural regions by promoting regional material cycles and regional value creation</a:t>
            </a:r>
          </a:p>
          <a:p>
            <a:r>
              <a:rPr lang="en-US" dirty="0"/>
              <a:t>    Sustainable energy supply</a:t>
            </a:r>
          </a:p>
          <a:p>
            <a:r>
              <a:rPr lang="en-US" dirty="0"/>
              <a:t>    Improved groundwater quality</a:t>
            </a:r>
          </a:p>
          <a:p>
            <a:endParaRPr lang="en-US" dirty="0"/>
          </a:p>
          <a:p>
            <a:endParaRPr lang="en-US" dirty="0"/>
          </a:p>
        </p:txBody>
      </p:sp>
      <p:sp>
        <p:nvSpPr>
          <p:cNvPr id="4" name="Foliennummernplatzhalter 3"/>
          <p:cNvSpPr>
            <a:spLocks noGrp="1"/>
          </p:cNvSpPr>
          <p:nvPr>
            <p:ph type="sldNum" sz="quarter" idx="10"/>
          </p:nvPr>
        </p:nvSpPr>
        <p:spPr/>
        <p:txBody>
          <a:bodyPr/>
          <a:lstStyle/>
          <a:p>
            <a:pPr>
              <a:defRPr/>
            </a:pPr>
            <a:fld id="{547E9CB9-021E-4C8A-AD14-6BADCDC8CC3B}" type="slidenum">
              <a:rPr lang="de-DE" smtClean="0"/>
              <a:pPr>
                <a:defRPr/>
              </a:pPr>
              <a:t>75</a:t>
            </a:fld>
            <a:endParaRPr lang="de-DE"/>
          </a:p>
        </p:txBody>
      </p:sp>
    </p:spTree>
    <p:extLst>
      <p:ext uri="{BB962C8B-B14F-4D97-AF65-F5344CB8AC3E}">
        <p14:creationId xmlns:p14="http://schemas.microsoft.com/office/powerpoint/2010/main" val="22929224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Advantages for landowners</a:t>
            </a:r>
          </a:p>
          <a:p>
            <a:endParaRPr lang="en-US" dirty="0"/>
          </a:p>
          <a:p>
            <a:r>
              <a:rPr lang="en-US" dirty="0"/>
              <a:t>Landowners can also benefit from agroforestry systems.</a:t>
            </a:r>
          </a:p>
          <a:p>
            <a:endParaRPr lang="en-US" dirty="0"/>
          </a:p>
          <a:p>
            <a:r>
              <a:rPr lang="en-US" dirty="0"/>
              <a:t>    Reduction of soil erosion by wind and water</a:t>
            </a:r>
          </a:p>
          <a:p>
            <a:r>
              <a:rPr lang="en-US" dirty="0"/>
              <a:t>    Reduction of substance discharge from agricultural land into ground and surface waters</a:t>
            </a:r>
          </a:p>
          <a:p>
            <a:r>
              <a:rPr lang="en-US" dirty="0"/>
              <a:t>    Increase of soil fertility through more closed nutrient cycles and humus enrichment</a:t>
            </a:r>
          </a:p>
          <a:p>
            <a:endParaRPr lang="en-US" dirty="0"/>
          </a:p>
          <a:p>
            <a:endParaRPr lang="en-US" dirty="0"/>
          </a:p>
          <a:p>
            <a:endParaRPr lang="en-US" dirty="0"/>
          </a:p>
          <a:p>
            <a:endParaRPr lang="de-DE" dirty="0"/>
          </a:p>
        </p:txBody>
      </p:sp>
      <p:sp>
        <p:nvSpPr>
          <p:cNvPr id="4" name="Foliennummernplatzhalter 3"/>
          <p:cNvSpPr>
            <a:spLocks noGrp="1"/>
          </p:cNvSpPr>
          <p:nvPr>
            <p:ph type="sldNum" sz="quarter" idx="10"/>
          </p:nvPr>
        </p:nvSpPr>
        <p:spPr/>
        <p:txBody>
          <a:bodyPr/>
          <a:lstStyle/>
          <a:p>
            <a:pPr>
              <a:defRPr/>
            </a:pPr>
            <a:fld id="{547E9CB9-021E-4C8A-AD14-6BADCDC8CC3B}" type="slidenum">
              <a:rPr lang="de-DE" smtClean="0"/>
              <a:pPr>
                <a:defRPr/>
              </a:pPr>
              <a:t>76</a:t>
            </a:fld>
            <a:endParaRPr lang="de-DE"/>
          </a:p>
        </p:txBody>
      </p:sp>
    </p:spTree>
    <p:extLst>
      <p:ext uri="{BB962C8B-B14F-4D97-AF65-F5344CB8AC3E}">
        <p14:creationId xmlns:p14="http://schemas.microsoft.com/office/powerpoint/2010/main" val="17274396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Forestry developed into a timber-based economic enterprise, often in conflict with villagers and their livestock. </a:t>
            </a:r>
            <a:br>
              <a:rPr lang="en-US" dirty="0"/>
            </a:br>
            <a:r>
              <a:rPr lang="en-US" dirty="0"/>
              <a:t>Forestry became a separate institution, foresters a separate tribe with their own cultural traditions, music and uniforms, trained in separate schools, supported by separate research institutions, laws, taxes and incentive schemes…</a:t>
            </a:r>
          </a:p>
          <a:p>
            <a:r>
              <a:rPr lang="en-US" dirty="0"/>
              <a:t>Providing cheap food for the urban masses and industrial workforce served as justification for substantial public investment in ‘land reclamation’ schemes, reorganizing the landscape and replacing the fine-grained mosaics of the past with a much coarser pattern. The planners might have seen three elements: agriculture, production-forest plantations and conservation (wilderness) areas but were charmed by an ‘apartheid’ thinking that </a:t>
            </a:r>
            <a:r>
              <a:rPr lang="en-US" dirty="0" err="1"/>
              <a:t>favoured</a:t>
            </a:r>
            <a:r>
              <a:rPr lang="en-US" dirty="0"/>
              <a:t> spatial segregation</a:t>
            </a:r>
          </a:p>
          <a:p>
            <a:endParaRPr lang="en-US" dirty="0"/>
          </a:p>
          <a:p>
            <a:r>
              <a:rPr lang="en-US" dirty="0"/>
              <a:t>In tropical areas, many societies have traditionally simulated forest conditions in their farms in order to obtain the beneficial effects of forest structures</a:t>
            </a:r>
          </a:p>
          <a:p>
            <a:endParaRPr lang="de-DE" dirty="0"/>
          </a:p>
        </p:txBody>
      </p:sp>
      <p:sp>
        <p:nvSpPr>
          <p:cNvPr id="4" name="Foliennummernplatzhalter 3"/>
          <p:cNvSpPr>
            <a:spLocks noGrp="1"/>
          </p:cNvSpPr>
          <p:nvPr>
            <p:ph type="sldNum" sz="quarter" idx="10"/>
          </p:nvPr>
        </p:nvSpPr>
        <p:spPr/>
        <p:txBody>
          <a:bodyPr/>
          <a:lstStyle/>
          <a:p>
            <a:pPr>
              <a:defRPr/>
            </a:pPr>
            <a:fld id="{547E9CB9-021E-4C8A-AD14-6BADCDC8CC3B}" type="slidenum">
              <a:rPr lang="de-DE" smtClean="0"/>
              <a:pPr>
                <a:defRPr/>
              </a:pPr>
              <a:t>10</a:t>
            </a:fld>
            <a:endParaRPr lang="de-DE"/>
          </a:p>
        </p:txBody>
      </p:sp>
    </p:spTree>
    <p:extLst>
      <p:ext uri="{BB962C8B-B14F-4D97-AF65-F5344CB8AC3E}">
        <p14:creationId xmlns:p14="http://schemas.microsoft.com/office/powerpoint/2010/main" val="82358122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Benefits for environmental and nature conservation</a:t>
            </a:r>
          </a:p>
          <a:p>
            <a:endParaRPr lang="en-US" dirty="0"/>
          </a:p>
          <a:p>
            <a:r>
              <a:rPr lang="en-US" dirty="0"/>
              <a:t>How can environmental and nature conservation benefit from agroforestry systems?</a:t>
            </a:r>
          </a:p>
          <a:p>
            <a:endParaRPr lang="en-US" dirty="0"/>
          </a:p>
          <a:p>
            <a:r>
              <a:rPr lang="en-US" dirty="0"/>
              <a:t>    Increasing structural and habitat diversity in agriculturally influenced regions. Woody structures and fringe areas in agroforestry systems represent a valuable habitat for numerous plant and animal species.</a:t>
            </a:r>
          </a:p>
          <a:p>
            <a:r>
              <a:rPr lang="en-US" dirty="0"/>
              <a:t>    Increasing biodiversity</a:t>
            </a:r>
          </a:p>
          <a:p>
            <a:r>
              <a:rPr lang="en-US" dirty="0"/>
              <a:t>    Promotion of beneficial organisms in the arable area</a:t>
            </a:r>
          </a:p>
          <a:p>
            <a:r>
              <a:rPr lang="en-US" dirty="0"/>
              <a:t>    Creation of quiet or extensive zones in agricultural areas</a:t>
            </a:r>
          </a:p>
          <a:p>
            <a:r>
              <a:rPr lang="en-US" dirty="0"/>
              <a:t>    Creation of retreat areas for game (especially small game)</a:t>
            </a:r>
          </a:p>
          <a:p>
            <a:r>
              <a:rPr lang="en-US" dirty="0"/>
              <a:t>    </a:t>
            </a:r>
            <a:r>
              <a:rPr lang="en-US" dirty="0" err="1"/>
              <a:t>Extensification</a:t>
            </a:r>
            <a:r>
              <a:rPr lang="en-US" dirty="0"/>
              <a:t> of agricultural production</a:t>
            </a:r>
          </a:p>
          <a:p>
            <a:r>
              <a:rPr lang="en-US" dirty="0"/>
              <a:t>    Sustainable provision of woody energy raw materials</a:t>
            </a:r>
          </a:p>
          <a:p>
            <a:endParaRPr lang="en-US" dirty="0"/>
          </a:p>
          <a:p>
            <a:endParaRPr lang="de-DE" dirty="0"/>
          </a:p>
        </p:txBody>
      </p:sp>
      <p:sp>
        <p:nvSpPr>
          <p:cNvPr id="4" name="Foliennummernplatzhalter 3"/>
          <p:cNvSpPr>
            <a:spLocks noGrp="1"/>
          </p:cNvSpPr>
          <p:nvPr>
            <p:ph type="sldNum" sz="quarter" idx="10"/>
          </p:nvPr>
        </p:nvSpPr>
        <p:spPr/>
        <p:txBody>
          <a:bodyPr/>
          <a:lstStyle/>
          <a:p>
            <a:pPr>
              <a:defRPr/>
            </a:pPr>
            <a:fld id="{547E9CB9-021E-4C8A-AD14-6BADCDC8CC3B}" type="slidenum">
              <a:rPr lang="de-DE" smtClean="0"/>
              <a:pPr>
                <a:defRPr/>
              </a:pPr>
              <a:t>77</a:t>
            </a:fld>
            <a:endParaRPr lang="de-DE"/>
          </a:p>
        </p:txBody>
      </p:sp>
    </p:spTree>
    <p:extLst>
      <p:ext uri="{BB962C8B-B14F-4D97-AF65-F5344CB8AC3E}">
        <p14:creationId xmlns:p14="http://schemas.microsoft.com/office/powerpoint/2010/main" val="403839715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Disadvantages of agroforestry</a:t>
            </a:r>
          </a:p>
          <a:p>
            <a:endParaRPr lang="en-US" dirty="0"/>
          </a:p>
          <a:p>
            <a:r>
              <a:rPr lang="en-US" dirty="0"/>
              <a:t>What restrictions result from agroforestry?</a:t>
            </a:r>
          </a:p>
          <a:p>
            <a:endParaRPr lang="en-US" dirty="0"/>
          </a:p>
          <a:p>
            <a:r>
              <a:rPr lang="en-US" dirty="0"/>
              <a:t>    Higher establishment costs of agroforestry systems in comparison to annual crops</a:t>
            </a:r>
          </a:p>
          <a:p>
            <a:r>
              <a:rPr lang="en-US" dirty="0"/>
              <a:t>    Increased effort and higher management costs</a:t>
            </a:r>
          </a:p>
          <a:p>
            <a:r>
              <a:rPr lang="en-US" dirty="0"/>
              <a:t>    Long-term capital and area commitment due to the comparatively slow growing trees and shrubs</a:t>
            </a:r>
          </a:p>
          <a:p>
            <a:r>
              <a:rPr lang="en-US" dirty="0"/>
              <a:t>    In special cases: Woody roots can penetrate existing field drainage systems and destroy/clog them</a:t>
            </a:r>
          </a:p>
          <a:p>
            <a:r>
              <a:rPr lang="en-US" dirty="0"/>
              <a:t>    Competition between woody plants and arable crops for light, nutrients, water and growing space with negative effects on plant growth</a:t>
            </a:r>
          </a:p>
          <a:p>
            <a:endParaRPr lang="de-DE" dirty="0"/>
          </a:p>
          <a:p>
            <a:endParaRPr lang="de-DE" dirty="0"/>
          </a:p>
          <a:p>
            <a:r>
              <a:rPr lang="en-US" dirty="0"/>
              <a:t>However, careful planning prior to the establishment of the area and professional establishment and management of agroforestry systems can generally avoid the majority of the negative effects mentioned or at least reduce them to a tolerable level.</a:t>
            </a:r>
            <a:endParaRPr lang="de-DE" dirty="0"/>
          </a:p>
        </p:txBody>
      </p:sp>
      <p:sp>
        <p:nvSpPr>
          <p:cNvPr id="4" name="Foliennummernplatzhalter 3"/>
          <p:cNvSpPr>
            <a:spLocks noGrp="1"/>
          </p:cNvSpPr>
          <p:nvPr>
            <p:ph type="sldNum" sz="quarter" idx="10"/>
          </p:nvPr>
        </p:nvSpPr>
        <p:spPr/>
        <p:txBody>
          <a:bodyPr/>
          <a:lstStyle/>
          <a:p>
            <a:pPr>
              <a:defRPr/>
            </a:pPr>
            <a:fld id="{547E9CB9-021E-4C8A-AD14-6BADCDC8CC3B}" type="slidenum">
              <a:rPr lang="de-DE" smtClean="0"/>
              <a:pPr>
                <a:defRPr/>
              </a:pPr>
              <a:t>78</a:t>
            </a:fld>
            <a:endParaRPr lang="de-DE"/>
          </a:p>
        </p:txBody>
      </p:sp>
    </p:spTree>
    <p:extLst>
      <p:ext uri="{BB962C8B-B14F-4D97-AF65-F5344CB8AC3E}">
        <p14:creationId xmlns:p14="http://schemas.microsoft.com/office/powerpoint/2010/main" val="201907822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Secure land tenure and sensible government regulations</a:t>
            </a:r>
          </a:p>
          <a:p>
            <a:r>
              <a:rPr lang="en-US" dirty="0"/>
              <a:t>Farmers with insecure  land rights are unable or unwilling to plant tree</a:t>
            </a:r>
          </a:p>
          <a:p>
            <a:r>
              <a:rPr lang="en-US" dirty="0"/>
              <a:t>In many countries, bans on cutting down trees are a disincentive for farmers to plant them. </a:t>
            </a:r>
          </a:p>
          <a:p>
            <a:r>
              <a:rPr lang="en-US" dirty="0"/>
              <a:t>Therefore, mechanisms are needed to exempt trees on farms from such ordinances</a:t>
            </a:r>
          </a:p>
          <a:p>
            <a:endParaRPr lang="en-US" dirty="0"/>
          </a:p>
          <a:p>
            <a:r>
              <a:rPr lang="en-US" dirty="0"/>
              <a:t>Adaptation to local conditions</a:t>
            </a:r>
          </a:p>
          <a:p>
            <a:r>
              <a:rPr lang="en-US" dirty="0"/>
              <a:t>Agroforestry systems and technologies need to be adapted to local environmental, economic and social conditions</a:t>
            </a:r>
          </a:p>
          <a:p>
            <a:r>
              <a:rPr lang="en-US" dirty="0"/>
              <a:t>Successful efforts to introduce agroforestry often combine modern science and local traditional knowledge</a:t>
            </a:r>
          </a:p>
          <a:p>
            <a:endParaRPr lang="en-US" dirty="0"/>
          </a:p>
          <a:p>
            <a:r>
              <a:rPr lang="en-US" dirty="0"/>
              <a:t>Availability of information and training</a:t>
            </a:r>
          </a:p>
          <a:p>
            <a:r>
              <a:rPr lang="en-US" dirty="0"/>
              <a:t>Farmers need more information and training for agroforestry relative to other agricultural activities</a:t>
            </a:r>
          </a:p>
          <a:p>
            <a:r>
              <a:rPr lang="en-US" dirty="0"/>
              <a:t>When starting operations, they often lack skills to establish tree and shrub nurseries, pre-treat the seeds and carry out tree pruning activities</a:t>
            </a:r>
          </a:p>
          <a:p>
            <a:endParaRPr lang="de-DE" dirty="0"/>
          </a:p>
        </p:txBody>
      </p:sp>
      <p:sp>
        <p:nvSpPr>
          <p:cNvPr id="4" name="Foliennummernplatzhalter 3"/>
          <p:cNvSpPr>
            <a:spLocks noGrp="1"/>
          </p:cNvSpPr>
          <p:nvPr>
            <p:ph type="sldNum" sz="quarter" idx="5"/>
          </p:nvPr>
        </p:nvSpPr>
        <p:spPr/>
        <p:txBody>
          <a:bodyPr/>
          <a:lstStyle/>
          <a:p>
            <a:pPr>
              <a:defRPr/>
            </a:pPr>
            <a:fld id="{547E9CB9-021E-4C8A-AD14-6BADCDC8CC3B}" type="slidenum">
              <a:rPr lang="de-DE" smtClean="0"/>
              <a:pPr>
                <a:defRPr/>
              </a:pPr>
              <a:t>79</a:t>
            </a:fld>
            <a:endParaRPr lang="de-DE"/>
          </a:p>
        </p:txBody>
      </p:sp>
    </p:spTree>
    <p:extLst>
      <p:ext uri="{BB962C8B-B14F-4D97-AF65-F5344CB8AC3E}">
        <p14:creationId xmlns:p14="http://schemas.microsoft.com/office/powerpoint/2010/main" val="18535256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Government and project support</a:t>
            </a:r>
          </a:p>
          <a:p>
            <a:r>
              <a:rPr lang="en-US" dirty="0"/>
              <a:t>Government and project interventions are needed to promote tree planting, provide information and technical assistance and fill other gaps such as supplying tree seeds where they are not available</a:t>
            </a:r>
          </a:p>
          <a:p>
            <a:endParaRPr lang="en-US" dirty="0"/>
          </a:p>
          <a:p>
            <a:r>
              <a:rPr lang="en-US" dirty="0"/>
              <a:t>Lack of financial credit is not a major constraint to adopting agroforestry practices because of the small size of farms and scale of operations, the incremental approach that farmers use to plant trees and the desire of most farmers to avoid risks</a:t>
            </a:r>
          </a:p>
          <a:p>
            <a:endParaRPr lang="en-US" dirty="0"/>
          </a:p>
          <a:p>
            <a:r>
              <a:rPr lang="en-US" dirty="0"/>
              <a:t>In many instances, offering free inputs or paying farmers to plant trees encourages dependency and acts as a disincentive to planting when a project ends. </a:t>
            </a:r>
          </a:p>
          <a:p>
            <a:r>
              <a:rPr lang="en-US" dirty="0"/>
              <a:t>In most cases, credit or payments to farmers for planting trees are not required and may do more harm than good</a:t>
            </a:r>
          </a:p>
          <a:p>
            <a:endParaRPr lang="en-US" dirty="0"/>
          </a:p>
          <a:p>
            <a:r>
              <a:rPr lang="en-US" dirty="0"/>
              <a:t>Once farmers start planting on a small scale and see the benefits, they are usually able and willing to continue</a:t>
            </a:r>
          </a:p>
          <a:p>
            <a:endParaRPr lang="de-DE" dirty="0"/>
          </a:p>
        </p:txBody>
      </p:sp>
      <p:sp>
        <p:nvSpPr>
          <p:cNvPr id="4" name="Foliennummernplatzhalter 3"/>
          <p:cNvSpPr>
            <a:spLocks noGrp="1"/>
          </p:cNvSpPr>
          <p:nvPr>
            <p:ph type="sldNum" sz="quarter" idx="5"/>
          </p:nvPr>
        </p:nvSpPr>
        <p:spPr/>
        <p:txBody>
          <a:bodyPr/>
          <a:lstStyle/>
          <a:p>
            <a:pPr>
              <a:defRPr/>
            </a:pPr>
            <a:fld id="{547E9CB9-021E-4C8A-AD14-6BADCDC8CC3B}" type="slidenum">
              <a:rPr lang="de-DE" smtClean="0"/>
              <a:pPr>
                <a:defRPr/>
              </a:pPr>
              <a:t>80</a:t>
            </a:fld>
            <a:endParaRPr lang="de-DE"/>
          </a:p>
        </p:txBody>
      </p:sp>
    </p:spTree>
    <p:extLst>
      <p:ext uri="{BB962C8B-B14F-4D97-AF65-F5344CB8AC3E}">
        <p14:creationId xmlns:p14="http://schemas.microsoft.com/office/powerpoint/2010/main" val="97950191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Access to markets</a:t>
            </a:r>
          </a:p>
          <a:p>
            <a:r>
              <a:rPr lang="en-US" dirty="0"/>
              <a:t>Assessing demand before planting trees is a critical first step in adopting agroforestry</a:t>
            </a:r>
          </a:p>
          <a:p>
            <a:r>
              <a:rPr lang="en-US" dirty="0"/>
              <a:t>It is also advantageous to link farmers to local markets, i.e. assist farmers to sell their produce locally before they attempt to enter a more competitive export market</a:t>
            </a:r>
          </a:p>
          <a:p>
            <a:r>
              <a:rPr lang="en-US" dirty="0"/>
              <a:t>In addition, training in entrepreneurship and business skills has proven highly beneficial to farmers, and farmer organizations can have an important role in assembling produce, bargaining collectively and reducing transaction costs</a:t>
            </a:r>
          </a:p>
          <a:p>
            <a:endParaRPr lang="en-US" dirty="0"/>
          </a:p>
          <a:p>
            <a:r>
              <a:rPr lang="en-US" dirty="0"/>
              <a:t>Decentralized germplasm strategies</a:t>
            </a:r>
          </a:p>
          <a:p>
            <a:r>
              <a:rPr lang="en-US" dirty="0"/>
              <a:t>The most successful approaches to supplying and distributing planting material are those involving community-based seed stands and nurseries managed by individual farmers or groups. Seed and nursery enterprises can also help to increase incomes. Efforts are needed to ensure the quality and diversity of planting material </a:t>
            </a:r>
          </a:p>
          <a:p>
            <a:endParaRPr lang="de-DE" dirty="0"/>
          </a:p>
        </p:txBody>
      </p:sp>
      <p:sp>
        <p:nvSpPr>
          <p:cNvPr id="4" name="Foliennummernplatzhalter 3"/>
          <p:cNvSpPr>
            <a:spLocks noGrp="1"/>
          </p:cNvSpPr>
          <p:nvPr>
            <p:ph type="sldNum" sz="quarter" idx="5"/>
          </p:nvPr>
        </p:nvSpPr>
        <p:spPr/>
        <p:txBody>
          <a:bodyPr/>
          <a:lstStyle/>
          <a:p>
            <a:pPr>
              <a:defRPr/>
            </a:pPr>
            <a:fld id="{547E9CB9-021E-4C8A-AD14-6BADCDC8CC3B}" type="slidenum">
              <a:rPr lang="de-DE" smtClean="0"/>
              <a:pPr>
                <a:defRPr/>
              </a:pPr>
              <a:t>81</a:t>
            </a:fld>
            <a:endParaRPr lang="de-DE"/>
          </a:p>
        </p:txBody>
      </p:sp>
    </p:spTree>
    <p:extLst>
      <p:ext uri="{BB962C8B-B14F-4D97-AF65-F5344CB8AC3E}">
        <p14:creationId xmlns:p14="http://schemas.microsoft.com/office/powerpoint/2010/main" val="38503353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On the left:</a:t>
            </a:r>
          </a:p>
          <a:p>
            <a:r>
              <a:rPr lang="en-US" dirty="0"/>
              <a:t>The rain forest consists of five floors. The closer you get to the ground, the darker and wetter it gets. </a:t>
            </a:r>
            <a:br>
              <a:rPr lang="en-US" dirty="0"/>
            </a:br>
            <a:r>
              <a:rPr lang="en-US" dirty="0"/>
              <a:t>This thicket offers many animals and plants protection from excessive heat and prevents soil erosion, among other things.</a:t>
            </a:r>
          </a:p>
          <a:p>
            <a:endParaRPr lang="en-US" dirty="0"/>
          </a:p>
          <a:p>
            <a:r>
              <a:rPr lang="en-US" dirty="0"/>
              <a:t>On</a:t>
            </a:r>
            <a:r>
              <a:rPr lang="en-US" baseline="0" dirty="0"/>
              <a:t> the right: </a:t>
            </a:r>
            <a:endParaRPr lang="en-US" dirty="0"/>
          </a:p>
          <a:p>
            <a:r>
              <a:rPr lang="en-US" dirty="0"/>
              <a:t>The jungle giants remain in the </a:t>
            </a:r>
            <a:r>
              <a:rPr lang="en-US" dirty="0" err="1"/>
              <a:t>agroforest</a:t>
            </a:r>
            <a:r>
              <a:rPr lang="en-US" dirty="0"/>
              <a:t> as shade providers or are replanted. </a:t>
            </a:r>
            <a:br>
              <a:rPr lang="en-US" dirty="0"/>
            </a:br>
            <a:r>
              <a:rPr lang="en-US" dirty="0"/>
              <a:t>Above the field crops such as pineapple, corn or legumes, shrubs and smaller trees form another layer. </a:t>
            </a:r>
            <a:br>
              <a:rPr lang="en-US" dirty="0"/>
            </a:br>
            <a:r>
              <a:rPr lang="en-US" dirty="0"/>
              <a:t>Cocoa, for example, is also planted here. Mangos, bananas and avocados provide shade for the cocoa. </a:t>
            </a:r>
            <a:endParaRPr lang="de-DE" dirty="0"/>
          </a:p>
        </p:txBody>
      </p:sp>
      <p:sp>
        <p:nvSpPr>
          <p:cNvPr id="4" name="Foliennummernplatzhalter 3"/>
          <p:cNvSpPr>
            <a:spLocks noGrp="1"/>
          </p:cNvSpPr>
          <p:nvPr>
            <p:ph type="sldNum" sz="quarter" idx="10"/>
          </p:nvPr>
        </p:nvSpPr>
        <p:spPr/>
        <p:txBody>
          <a:bodyPr/>
          <a:lstStyle/>
          <a:p>
            <a:pPr>
              <a:defRPr/>
            </a:pPr>
            <a:fld id="{547E9CB9-021E-4C8A-AD14-6BADCDC8CC3B}" type="slidenum">
              <a:rPr lang="de-DE" smtClean="0"/>
              <a:pPr>
                <a:defRPr/>
              </a:pPr>
              <a:t>12</a:t>
            </a:fld>
            <a:endParaRPr lang="de-DE"/>
          </a:p>
        </p:txBody>
      </p:sp>
    </p:spTree>
    <p:extLst>
      <p:ext uri="{BB962C8B-B14F-4D97-AF65-F5344CB8AC3E}">
        <p14:creationId xmlns:p14="http://schemas.microsoft.com/office/powerpoint/2010/main" val="1063493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E.g. the </a:t>
            </a:r>
            <a:r>
              <a:rPr lang="en-US" dirty="0" err="1"/>
              <a:t>Hanunoo</a:t>
            </a:r>
            <a:r>
              <a:rPr lang="en-US" dirty="0"/>
              <a:t> of the Philippines </a:t>
            </a:r>
            <a:r>
              <a:rPr lang="en-US" dirty="0" err="1"/>
              <a:t>practised</a:t>
            </a:r>
            <a:r>
              <a:rPr lang="en-US" dirty="0"/>
              <a:t> a complex and somewhat sophisticated type of shifting cultivation. </a:t>
            </a:r>
          </a:p>
          <a:p>
            <a:r>
              <a:rPr lang="en-US" dirty="0"/>
              <a:t>In clearing the forest for agricultural use, they deliberately left certain selected trees which, by the end of the rice-growing season, would provide a partial canopy of new foliage to prevent excessive exposure to the sun at a time when moisture is more important than sunlight for the maturing grain". </a:t>
            </a:r>
          </a:p>
          <a:p>
            <a:r>
              <a:rPr lang="en-US" dirty="0"/>
              <a:t>Furthermore, trees were planted or conserved from the original forests to provide food, medicines, construction wood and cosmetics, in addition to their protective services </a:t>
            </a:r>
          </a:p>
          <a:p>
            <a:endParaRPr lang="de-DE" dirty="0"/>
          </a:p>
        </p:txBody>
      </p:sp>
      <p:sp>
        <p:nvSpPr>
          <p:cNvPr id="4" name="Foliennummernplatzhalter 3"/>
          <p:cNvSpPr>
            <a:spLocks noGrp="1"/>
          </p:cNvSpPr>
          <p:nvPr>
            <p:ph type="sldNum" sz="quarter" idx="10"/>
          </p:nvPr>
        </p:nvSpPr>
        <p:spPr/>
        <p:txBody>
          <a:bodyPr/>
          <a:lstStyle/>
          <a:p>
            <a:pPr>
              <a:defRPr/>
            </a:pPr>
            <a:fld id="{547E9CB9-021E-4C8A-AD14-6BADCDC8CC3B}" type="slidenum">
              <a:rPr lang="de-DE" smtClean="0"/>
              <a:pPr>
                <a:defRPr/>
              </a:pPr>
              <a:t>13</a:t>
            </a:fld>
            <a:endParaRPr lang="de-DE"/>
          </a:p>
        </p:txBody>
      </p:sp>
    </p:spTree>
    <p:extLst>
      <p:ext uri="{BB962C8B-B14F-4D97-AF65-F5344CB8AC3E}">
        <p14:creationId xmlns:p14="http://schemas.microsoft.com/office/powerpoint/2010/main" val="36877974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schwarze Schrift">
    <p:spTree>
      <p:nvGrpSpPr>
        <p:cNvPr id="1" name=""/>
        <p:cNvGrpSpPr/>
        <p:nvPr/>
      </p:nvGrpSpPr>
      <p:grpSpPr>
        <a:xfrm>
          <a:off x="0" y="0"/>
          <a:ext cx="0" cy="0"/>
          <a:chOff x="0" y="0"/>
          <a:chExt cx="0" cy="0"/>
        </a:xfrm>
      </p:grpSpPr>
      <p:sp>
        <p:nvSpPr>
          <p:cNvPr id="19" name="Freeform 10"/>
          <p:cNvSpPr>
            <a:spLocks/>
          </p:cNvSpPr>
          <p:nvPr userDrawn="1"/>
        </p:nvSpPr>
        <p:spPr bwMode="auto">
          <a:xfrm>
            <a:off x="0" y="1268413"/>
            <a:ext cx="8785225" cy="5310000"/>
          </a:xfrm>
          <a:custGeom>
            <a:avLst/>
            <a:gdLst/>
            <a:ahLst/>
            <a:cxnLst>
              <a:cxn ang="0">
                <a:pos x="0" y="0"/>
              </a:cxn>
              <a:cxn ang="0">
                <a:pos x="673" y="0"/>
              </a:cxn>
              <a:cxn ang="0">
                <a:pos x="691" y="19"/>
              </a:cxn>
              <a:cxn ang="0">
                <a:pos x="691" y="418"/>
              </a:cxn>
              <a:cxn ang="0">
                <a:pos x="0" y="418"/>
              </a:cxn>
              <a:cxn ang="0">
                <a:pos x="0" y="0"/>
              </a:cxn>
            </a:cxnLst>
            <a:rect l="0" t="0" r="r" b="b"/>
            <a:pathLst>
              <a:path w="691" h="418">
                <a:moveTo>
                  <a:pt x="0" y="0"/>
                </a:moveTo>
                <a:lnTo>
                  <a:pt x="673" y="0"/>
                </a:lnTo>
                <a:cubicBezTo>
                  <a:pt x="683" y="0"/>
                  <a:pt x="691" y="9"/>
                  <a:pt x="691" y="19"/>
                </a:cubicBezTo>
                <a:lnTo>
                  <a:pt x="691" y="418"/>
                </a:lnTo>
                <a:lnTo>
                  <a:pt x="0" y="418"/>
                </a:lnTo>
                <a:lnTo>
                  <a:pt x="0" y="0"/>
                </a:lnTo>
                <a:close/>
              </a:path>
            </a:pathLst>
          </a:custGeom>
          <a:blipFill>
            <a:blip r:embed="rId2" cstate="print"/>
            <a:stretch>
              <a:fillRect/>
            </a:stretch>
          </a:blipFill>
          <a:ln w="635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5" name="Rechteck 14"/>
          <p:cNvSpPr/>
          <p:nvPr userDrawn="1"/>
        </p:nvSpPr>
        <p:spPr>
          <a:xfrm>
            <a:off x="0" y="6570000"/>
            <a:ext cx="8785225" cy="28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22" name="Rectangle 2"/>
          <p:cNvSpPr>
            <a:spLocks noGrp="1" noChangeArrowheads="1"/>
          </p:cNvSpPr>
          <p:nvPr>
            <p:ph type="ctrTitle"/>
          </p:nvPr>
        </p:nvSpPr>
        <p:spPr>
          <a:xfrm>
            <a:off x="2698749" y="1808163"/>
            <a:ext cx="5814287" cy="890577"/>
          </a:xfrm>
        </p:spPr>
        <p:txBody>
          <a:bodyPr/>
          <a:lstStyle>
            <a:lvl1pPr>
              <a:defRPr>
                <a:solidFill>
                  <a:schemeClr val="tx1"/>
                </a:solidFill>
              </a:defRPr>
            </a:lvl1pPr>
          </a:lstStyle>
          <a:p>
            <a:r>
              <a:rPr lang="de-DE" dirty="0"/>
              <a:t>Titelmasterformat durch Klicken bearbeiten</a:t>
            </a:r>
          </a:p>
        </p:txBody>
      </p:sp>
      <p:sp>
        <p:nvSpPr>
          <p:cNvPr id="9" name="Datumsplatzhalter 8"/>
          <p:cNvSpPr>
            <a:spLocks noGrp="1"/>
          </p:cNvSpPr>
          <p:nvPr>
            <p:ph type="dt" sz="half" idx="10"/>
          </p:nvPr>
        </p:nvSpPr>
        <p:spPr/>
        <p:txBody>
          <a:bodyPr/>
          <a:lstStyle/>
          <a:p>
            <a:fld id="{5C6F3654-15AE-4268-B7A0-F3F76413669B}" type="datetime1">
              <a:rPr lang="de-DE" smtClean="0"/>
              <a:pPr/>
              <a:t>11.11.2020</a:t>
            </a:fld>
            <a:endParaRPr lang="de-DE" dirty="0"/>
          </a:p>
        </p:txBody>
      </p:sp>
      <p:sp>
        <p:nvSpPr>
          <p:cNvPr id="11" name="Fußzeilenplatzhalter 10"/>
          <p:cNvSpPr>
            <a:spLocks noGrp="1"/>
          </p:cNvSpPr>
          <p:nvPr>
            <p:ph type="ftr" sz="quarter" idx="12"/>
          </p:nvPr>
        </p:nvSpPr>
        <p:spPr/>
        <p:txBody>
          <a:bodyPr/>
          <a:lstStyle/>
          <a:p>
            <a:pPr algn="l"/>
            <a:r>
              <a:rPr lang="de-DE" dirty="0"/>
              <a:t>©  2009  </a:t>
            </a:r>
            <a:r>
              <a:rPr lang="de-DE" b="1" dirty="0"/>
              <a:t>UNIVERSITÄT ROSTOCK </a:t>
            </a:r>
            <a:r>
              <a:rPr lang="de-DE" dirty="0"/>
              <a:t>| </a:t>
            </a:r>
            <a:r>
              <a:rPr lang="de-DE" cap="all" dirty="0"/>
              <a:t>Agrar- und Umweltwissenschaftliche Fakultät</a:t>
            </a:r>
          </a:p>
        </p:txBody>
      </p:sp>
      <p:sp>
        <p:nvSpPr>
          <p:cNvPr id="14" name="Untertitel 2"/>
          <p:cNvSpPr>
            <a:spLocks noGrp="1"/>
          </p:cNvSpPr>
          <p:nvPr>
            <p:ph type="subTitle" idx="1" hasCustomPrompt="1"/>
          </p:nvPr>
        </p:nvSpPr>
        <p:spPr>
          <a:xfrm>
            <a:off x="2698750" y="3136896"/>
            <a:ext cx="4708536" cy="309573"/>
          </a:xfrm>
          <a:prstGeom prst="rect">
            <a:avLst/>
          </a:prstGeom>
        </p:spPr>
        <p:txBody>
          <a:bodyPr lIns="0" tIns="0"/>
          <a:lstStyle>
            <a:lvl1pPr marL="0" indent="0" algn="l">
              <a:buNone/>
              <a:defRPr sz="1800" b="0" i="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Referent durch Klicken bearbeiten</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foli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935038" y="1808163"/>
            <a:ext cx="7578725" cy="387333"/>
          </a:xfrm>
        </p:spPr>
        <p:txBody>
          <a:bodyPr anchor="t"/>
          <a:lstStyle/>
          <a:p>
            <a:r>
              <a:rPr lang="de-DE" dirty="0"/>
              <a:t>Hier steht eine Musterüberschrift</a:t>
            </a:r>
          </a:p>
        </p:txBody>
      </p:sp>
      <p:sp>
        <p:nvSpPr>
          <p:cNvPr id="3" name="Textplatzhalter 3"/>
          <p:cNvSpPr>
            <a:spLocks noGrp="1"/>
          </p:cNvSpPr>
          <p:nvPr>
            <p:ph type="body" sz="half" idx="2"/>
          </p:nvPr>
        </p:nvSpPr>
        <p:spPr>
          <a:xfrm>
            <a:off x="935038" y="2844792"/>
            <a:ext cx="7578725" cy="3459171"/>
          </a:xfrm>
          <a:prstGeom prst="rect">
            <a:avLst/>
          </a:prstGeom>
        </p:spPr>
        <p:txBody>
          <a:bodyPr lIns="0" tIns="0" rIns="0" bIns="0"/>
          <a:lstStyle>
            <a:lvl1pPr marL="0" indent="0">
              <a:buNone/>
              <a:defRPr sz="1800">
                <a:latin typeface="Arial Narrow"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dirty="0"/>
              <a:t>Textmasterformate durch Klicken bearbeiten</a:t>
            </a:r>
          </a:p>
        </p:txBody>
      </p:sp>
      <p:sp>
        <p:nvSpPr>
          <p:cNvPr id="4" name="Textplatzhalter 3"/>
          <p:cNvSpPr>
            <a:spLocks noGrp="1"/>
          </p:cNvSpPr>
          <p:nvPr>
            <p:ph type="body" sz="half" idx="10" hasCustomPrompt="1"/>
          </p:nvPr>
        </p:nvSpPr>
        <p:spPr>
          <a:xfrm>
            <a:off x="935038" y="2443149"/>
            <a:ext cx="7578725" cy="365130"/>
          </a:xfrm>
          <a:prstGeom prst="rect">
            <a:avLst/>
          </a:prstGeom>
        </p:spPr>
        <p:txBody>
          <a:bodyPr lIns="0" tIns="0" rIns="0" bIns="0"/>
          <a:lstStyle>
            <a:lvl1pPr marL="0" indent="0">
              <a:buNone/>
              <a:defRPr sz="1800" b="1">
                <a:latin typeface="Arial Narrow"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dirty="0"/>
              <a:t>Musterfließtextheadline</a:t>
            </a:r>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‹Nr.›</a:t>
            </a:fld>
            <a:endParaRPr lang="de-DE" dirty="0"/>
          </a:p>
        </p:txBody>
      </p:sp>
      <p:sp>
        <p:nvSpPr>
          <p:cNvPr id="7" name="Fußzeilenplatzhalter 6"/>
          <p:cNvSpPr>
            <a:spLocks noGrp="1"/>
          </p:cNvSpPr>
          <p:nvPr>
            <p:ph type="ftr" sz="quarter" idx="13"/>
          </p:nvPr>
        </p:nvSpPr>
        <p:spPr/>
        <p:txBody>
          <a:bodyPr/>
          <a:lstStyle/>
          <a:p>
            <a:pPr algn="l"/>
            <a:r>
              <a:rPr lang="de-DE" dirty="0"/>
              <a:t>©  2009  </a:t>
            </a:r>
            <a:r>
              <a:rPr lang="de-DE" b="1" dirty="0"/>
              <a:t>UNIVERSITÄT ROSTOCK </a:t>
            </a:r>
            <a:r>
              <a:rPr lang="de-DE" dirty="0"/>
              <a:t>| </a:t>
            </a:r>
            <a:r>
              <a:rPr lang="de-DE" cap="all" dirty="0"/>
              <a:t>Agrar- und Umweltwissenschaftliche Fakultät</a:t>
            </a:r>
            <a:endParaRPr lang="de-DE"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Bildfoli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935039" y="1808163"/>
            <a:ext cx="4951430" cy="350820"/>
          </a:xfrm>
        </p:spPr>
        <p:txBody>
          <a:bodyPr lIns="0" tIns="0" rIns="0" bIns="0"/>
          <a:lstStyle/>
          <a:p>
            <a:r>
              <a:rPr lang="de-DE" dirty="0"/>
              <a:t>Hier steht eine Musterüberschrift</a:t>
            </a:r>
          </a:p>
        </p:txBody>
      </p:sp>
      <p:sp>
        <p:nvSpPr>
          <p:cNvPr id="3" name="Textplatzhalter 3"/>
          <p:cNvSpPr>
            <a:spLocks noGrp="1"/>
          </p:cNvSpPr>
          <p:nvPr>
            <p:ph type="body" sz="half" idx="2"/>
          </p:nvPr>
        </p:nvSpPr>
        <p:spPr>
          <a:xfrm>
            <a:off x="935038" y="2844792"/>
            <a:ext cx="4986354" cy="3459171"/>
          </a:xfrm>
          <a:prstGeom prst="rect">
            <a:avLst/>
          </a:prstGeom>
        </p:spPr>
        <p:txBody>
          <a:bodyPr lIns="0" tIns="0" rIns="0" bIns="0"/>
          <a:lstStyle>
            <a:lvl1pPr marL="0" indent="0">
              <a:buNone/>
              <a:defRPr sz="1800">
                <a:latin typeface="Arial Narrow"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dirty="0"/>
              <a:t>Textmasterformate durch Klicken bearbeiten</a:t>
            </a:r>
          </a:p>
        </p:txBody>
      </p:sp>
      <p:sp>
        <p:nvSpPr>
          <p:cNvPr id="4" name="Textplatzhalter 3"/>
          <p:cNvSpPr>
            <a:spLocks noGrp="1"/>
          </p:cNvSpPr>
          <p:nvPr>
            <p:ph type="body" sz="half" idx="10" hasCustomPrompt="1"/>
          </p:nvPr>
        </p:nvSpPr>
        <p:spPr>
          <a:xfrm>
            <a:off x="935038" y="2443149"/>
            <a:ext cx="4986354" cy="365130"/>
          </a:xfrm>
          <a:prstGeom prst="rect">
            <a:avLst/>
          </a:prstGeom>
        </p:spPr>
        <p:txBody>
          <a:bodyPr lIns="0" tIns="0" rIns="0" bIns="0"/>
          <a:lstStyle>
            <a:lvl1pPr marL="0" indent="0">
              <a:buNone/>
              <a:defRPr sz="1800" b="1">
                <a:latin typeface="Arial Narrow"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dirty="0"/>
              <a:t>Musterfließtextheadline</a:t>
            </a:r>
          </a:p>
        </p:txBody>
      </p:sp>
      <p:sp>
        <p:nvSpPr>
          <p:cNvPr id="5" name="Bildplatzhalter 2"/>
          <p:cNvSpPr>
            <a:spLocks noGrp="1"/>
          </p:cNvSpPr>
          <p:nvPr>
            <p:ph type="pic" idx="1"/>
          </p:nvPr>
        </p:nvSpPr>
        <p:spPr>
          <a:xfrm>
            <a:off x="5922981" y="1493811"/>
            <a:ext cx="2862244" cy="4746690"/>
          </a:xfrm>
          <a:prstGeom prst="rect">
            <a:avLst/>
          </a:prstGeom>
          <a:ln cap="rnd">
            <a:solidFill>
              <a:schemeClr val="tx1"/>
            </a:solidFill>
          </a:ln>
        </p:spPr>
        <p:txBody>
          <a:bodyPr lIns="0" tIns="0" rIns="0" bIns="0"/>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6" name="Datumsplatzhalter 5"/>
          <p:cNvSpPr>
            <a:spLocks noGrp="1"/>
          </p:cNvSpPr>
          <p:nvPr>
            <p:ph type="dt" sz="half" idx="11"/>
          </p:nvPr>
        </p:nvSpPr>
        <p:spPr/>
        <p:txBody>
          <a:bodyPr/>
          <a:lstStyle/>
          <a:p>
            <a:fld id="{72E3957D-9A09-4067-BD78-9FA63FB4E324}" type="datetime1">
              <a:rPr lang="de-DE" smtClean="0"/>
              <a:pPr/>
              <a:t>11.11.2020</a:t>
            </a:fld>
            <a:endParaRPr lang="de-DE" dirty="0"/>
          </a:p>
        </p:txBody>
      </p:sp>
      <p:sp>
        <p:nvSpPr>
          <p:cNvPr id="7" name="Foliennummernplatzhalter 6"/>
          <p:cNvSpPr>
            <a:spLocks noGrp="1"/>
          </p:cNvSpPr>
          <p:nvPr>
            <p:ph type="sldNum" sz="quarter" idx="12"/>
          </p:nvPr>
        </p:nvSpPr>
        <p:spPr/>
        <p:txBody>
          <a:bodyPr/>
          <a:lstStyle/>
          <a:p>
            <a:fld id="{D1C464C5-8E49-41BD-A1D6-FC6F049A48A1}" type="slidenum">
              <a:rPr lang="de-DE" smtClean="0"/>
              <a:pPr/>
              <a:t>‹Nr.›</a:t>
            </a:fld>
            <a:endParaRPr lang="de-DE" dirty="0"/>
          </a:p>
        </p:txBody>
      </p:sp>
      <p:sp>
        <p:nvSpPr>
          <p:cNvPr id="8" name="Fußzeilenplatzhalter 7"/>
          <p:cNvSpPr>
            <a:spLocks noGrp="1"/>
          </p:cNvSpPr>
          <p:nvPr>
            <p:ph type="ftr" sz="quarter" idx="13"/>
          </p:nvPr>
        </p:nvSpPr>
        <p:spPr>
          <a:xfrm>
            <a:off x="1139779" y="6569118"/>
            <a:ext cx="7193060" cy="288882"/>
          </a:xfrm>
        </p:spPr>
        <p:txBody>
          <a:bodyPr/>
          <a:lstStyle/>
          <a:p>
            <a:pPr algn="l"/>
            <a:r>
              <a:rPr lang="de-DE" dirty="0"/>
              <a:t>©  2009  </a:t>
            </a:r>
            <a:r>
              <a:rPr lang="de-DE" b="1" dirty="0"/>
              <a:t>UNIVERSITÄT ROSTOCK </a:t>
            </a:r>
            <a:r>
              <a:rPr lang="de-DE" dirty="0"/>
              <a:t>| </a:t>
            </a:r>
            <a:r>
              <a:rPr lang="de-DE" cap="all" dirty="0"/>
              <a:t>Agrar- und Umweltwissenschaftliche Fakultät</a:t>
            </a:r>
            <a:r>
              <a:rPr lang="de-DE" dirty="0"/>
              <a:t> </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Bildfolie Universitä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935038" y="1808163"/>
            <a:ext cx="5207021" cy="415908"/>
          </a:xfrm>
        </p:spPr>
        <p:txBody>
          <a:bodyPr/>
          <a:lstStyle/>
          <a:p>
            <a:r>
              <a:rPr lang="de-DE" dirty="0"/>
              <a:t>Hier steht eine Musterüberschrift</a:t>
            </a:r>
          </a:p>
        </p:txBody>
      </p:sp>
      <p:sp>
        <p:nvSpPr>
          <p:cNvPr id="3" name="Datumsplatzhalter 2"/>
          <p:cNvSpPr>
            <a:spLocks noGrp="1"/>
          </p:cNvSpPr>
          <p:nvPr>
            <p:ph type="dt" sz="half" idx="10"/>
          </p:nvPr>
        </p:nvSpPr>
        <p:spPr/>
        <p:txBody>
          <a:bodyPr/>
          <a:lstStyle/>
          <a:p>
            <a:fld id="{2F075E08-FC4C-4B68-9E69-5FA7BE2F5273}" type="datetime1">
              <a:rPr lang="de-DE" smtClean="0"/>
              <a:pPr/>
              <a:t>11.11.2020</a:t>
            </a:fld>
            <a:endParaRPr lang="de-DE" dirty="0"/>
          </a:p>
        </p:txBody>
      </p:sp>
      <p:sp>
        <p:nvSpPr>
          <p:cNvPr id="4" name="Fußzeilenplatzhalter 3"/>
          <p:cNvSpPr>
            <a:spLocks noGrp="1"/>
          </p:cNvSpPr>
          <p:nvPr>
            <p:ph type="ftr" sz="quarter" idx="11"/>
          </p:nvPr>
        </p:nvSpPr>
        <p:spPr/>
        <p:txBody>
          <a:bodyPr/>
          <a:lstStyle/>
          <a:p>
            <a:pPr algn="l"/>
            <a:r>
              <a:rPr lang="de-DE" dirty="0"/>
              <a:t>©  2009  </a:t>
            </a:r>
            <a:r>
              <a:rPr lang="de-DE" b="1" dirty="0"/>
              <a:t>UNIVERSITÄT ROSTOCK </a:t>
            </a:r>
            <a:r>
              <a:rPr lang="de-DE" dirty="0"/>
              <a:t>| </a:t>
            </a:r>
            <a:r>
              <a:rPr lang="de-DE" cap="all" dirty="0"/>
              <a:t>Agrar- und Umweltwissenschaftliche Fakultät</a:t>
            </a:r>
            <a:endParaRPr lang="de-DE" dirty="0"/>
          </a:p>
        </p:txBody>
      </p:sp>
      <p:sp>
        <p:nvSpPr>
          <p:cNvPr id="5" name="Foliennummernplatzhalter 4"/>
          <p:cNvSpPr>
            <a:spLocks noGrp="1"/>
          </p:cNvSpPr>
          <p:nvPr>
            <p:ph type="sldNum" sz="quarter" idx="12"/>
          </p:nvPr>
        </p:nvSpPr>
        <p:spPr/>
        <p:txBody>
          <a:bodyPr/>
          <a:lstStyle/>
          <a:p>
            <a:fld id="{D1C464C5-8E49-41BD-A1D6-FC6F049A48A1}" type="slidenum">
              <a:rPr lang="de-DE" smtClean="0"/>
              <a:pPr/>
              <a:t>‹Nr.›</a:t>
            </a:fld>
            <a:endParaRPr lang="de-DE" dirty="0"/>
          </a:p>
        </p:txBody>
      </p:sp>
      <p:sp>
        <p:nvSpPr>
          <p:cNvPr id="6" name="Textplatzhalter 3"/>
          <p:cNvSpPr>
            <a:spLocks noGrp="1"/>
          </p:cNvSpPr>
          <p:nvPr>
            <p:ph type="body" sz="half" idx="2"/>
          </p:nvPr>
        </p:nvSpPr>
        <p:spPr>
          <a:xfrm>
            <a:off x="935038" y="2844792"/>
            <a:ext cx="5040000" cy="1424007"/>
          </a:xfrm>
          <a:prstGeom prst="rect">
            <a:avLst/>
          </a:prstGeom>
        </p:spPr>
        <p:txBody>
          <a:bodyPr lIns="0" tIns="0" rIns="0" bIns="0"/>
          <a:lstStyle>
            <a:lvl1pPr marL="0" indent="0">
              <a:buNone/>
              <a:defRPr sz="1800">
                <a:latin typeface="Arial Narrow"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dirty="0"/>
              <a:t>Textmasterformate durch Klicken bearbeiten</a:t>
            </a:r>
          </a:p>
        </p:txBody>
      </p:sp>
      <p:sp>
        <p:nvSpPr>
          <p:cNvPr id="7" name="Textplatzhalter 3"/>
          <p:cNvSpPr>
            <a:spLocks noGrp="1"/>
          </p:cNvSpPr>
          <p:nvPr>
            <p:ph type="body" sz="half" idx="13" hasCustomPrompt="1"/>
          </p:nvPr>
        </p:nvSpPr>
        <p:spPr>
          <a:xfrm>
            <a:off x="935038" y="2443149"/>
            <a:ext cx="5040000" cy="365130"/>
          </a:xfrm>
          <a:prstGeom prst="rect">
            <a:avLst/>
          </a:prstGeom>
        </p:spPr>
        <p:txBody>
          <a:bodyPr lIns="0" tIns="0" rIns="0" bIns="0"/>
          <a:lstStyle>
            <a:lvl1pPr marL="0" indent="0">
              <a:buNone/>
              <a:defRPr sz="1800" b="1">
                <a:latin typeface="Arial Narrow"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dirty="0"/>
              <a:t>Musterfließtextheadline</a:t>
            </a:r>
          </a:p>
        </p:txBody>
      </p:sp>
      <p:sp>
        <p:nvSpPr>
          <p:cNvPr id="8" name="Bildplatzhalter 2"/>
          <p:cNvSpPr>
            <a:spLocks noGrp="1"/>
          </p:cNvSpPr>
          <p:nvPr>
            <p:ph type="pic" idx="1"/>
          </p:nvPr>
        </p:nvSpPr>
        <p:spPr>
          <a:xfrm>
            <a:off x="6726267" y="2004993"/>
            <a:ext cx="2205009" cy="1497033"/>
          </a:xfrm>
          <a:prstGeom prst="rect">
            <a:avLst/>
          </a:prstGeom>
          <a:ln cap="rnd">
            <a:solidFill>
              <a:schemeClr val="tx1"/>
            </a:solidFill>
          </a:ln>
        </p:spPr>
        <p:txBody>
          <a:bodyPr lIns="0" tIns="0" rIns="0" bIns="0"/>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dirty="0"/>
          </a:p>
        </p:txBody>
      </p:sp>
      <p:sp>
        <p:nvSpPr>
          <p:cNvPr id="9" name="Bildplatzhalter 2"/>
          <p:cNvSpPr>
            <a:spLocks noGrp="1"/>
          </p:cNvSpPr>
          <p:nvPr>
            <p:ph type="pic" idx="14"/>
          </p:nvPr>
        </p:nvSpPr>
        <p:spPr>
          <a:xfrm>
            <a:off x="6215085" y="3538540"/>
            <a:ext cx="1643085" cy="2765424"/>
          </a:xfrm>
          <a:prstGeom prst="rect">
            <a:avLst/>
          </a:prstGeom>
          <a:ln cap="rnd">
            <a:solidFill>
              <a:schemeClr val="tx1"/>
            </a:solidFill>
          </a:ln>
        </p:spPr>
        <p:txBody>
          <a:bodyPr lIns="0" tIns="0" rIns="0" bIns="0"/>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dirty="0"/>
          </a:p>
        </p:txBody>
      </p:sp>
      <p:sp>
        <p:nvSpPr>
          <p:cNvPr id="10" name="Inhaltsplatzhalter 2"/>
          <p:cNvSpPr>
            <a:spLocks noGrp="1"/>
          </p:cNvSpPr>
          <p:nvPr>
            <p:ph sz="half" idx="15"/>
          </p:nvPr>
        </p:nvSpPr>
        <p:spPr>
          <a:xfrm>
            <a:off x="935037" y="4268799"/>
            <a:ext cx="5040000" cy="2035164"/>
          </a:xfrm>
          <a:prstGeom prst="rect">
            <a:avLst/>
          </a:prstGeom>
        </p:spPr>
        <p:txBody>
          <a:bodyPr lIns="0" tIns="0" rIns="0" bIns="0"/>
          <a:lstStyle>
            <a:lvl1pPr>
              <a:buClr>
                <a:srgbClr val="004A99"/>
              </a:buClr>
              <a:buFont typeface="Wingdings" pitchFamily="2" charset="2"/>
              <a:buChar char=""/>
              <a:defRPr sz="1800">
                <a:latin typeface="+mn-lt"/>
              </a:defRPr>
            </a:lvl1pPr>
            <a:lvl2pPr>
              <a:buClr>
                <a:srgbClr val="004A99"/>
              </a:buClr>
              <a:buSzPct val="50000"/>
              <a:buFont typeface="Wingdings" pitchFamily="2" charset="2"/>
              <a:buChar char=""/>
              <a:defRPr sz="1800">
                <a:latin typeface="+mn-lt"/>
              </a:defRPr>
            </a:lvl2pPr>
            <a:lvl3pPr>
              <a:buClrTx/>
              <a:buFont typeface="Symbol" pitchFamily="18" charset="2"/>
              <a:buChar char="-"/>
              <a:defRPr sz="1800">
                <a:latin typeface="+mn-lt"/>
              </a:defRPr>
            </a:lvl3pPr>
            <a:lvl4pPr>
              <a:buClr>
                <a:srgbClr val="004A99"/>
              </a:buClr>
              <a:buFont typeface="Arial" pitchFamily="34" charset="0"/>
              <a:buChar char="•"/>
              <a:defRPr sz="1800"/>
            </a:lvl4pPr>
            <a:lvl5pPr>
              <a:buClr>
                <a:srgbClr val="004A99"/>
              </a:buClr>
              <a:buFont typeface="Arial" pitchFamily="34" charset="0"/>
              <a:buChar char="•"/>
              <a:defRPr sz="1800">
                <a:latin typeface="+mn-lt"/>
              </a:defRPr>
            </a:lvl5pPr>
            <a:lvl6pPr>
              <a:defRPr sz="1800"/>
            </a:lvl6pPr>
            <a:lvl7pPr>
              <a:defRPr sz="1800"/>
            </a:lvl7pPr>
            <a:lvl8pPr>
              <a:defRPr sz="1800"/>
            </a:lvl8pPr>
            <a:lvl9pPr>
              <a:defRPr sz="1800"/>
            </a:lvl9pPr>
          </a:lstStyle>
          <a:p>
            <a:pPr lvl="0"/>
            <a:r>
              <a:rPr lang="de-DE" dirty="0"/>
              <a:t>Textmasterformate durch Klicken bearbeiten</a:t>
            </a:r>
          </a:p>
          <a:p>
            <a:pPr lvl="1"/>
            <a:r>
              <a:rPr lang="de-DE" dirty="0"/>
              <a:t>Zweite Ebene</a:t>
            </a:r>
          </a:p>
          <a:p>
            <a:pPr lvl="2"/>
            <a:r>
              <a:rPr lang="de-DE" dirty="0"/>
              <a:t>Dritte Ebene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lie für viel Text">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bwMode="auto">
          <a:xfrm>
            <a:off x="468313" y="398421"/>
            <a:ext cx="8316912" cy="40164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endParaRPr lang="de-DE" dirty="0"/>
          </a:p>
        </p:txBody>
      </p:sp>
      <p:sp>
        <p:nvSpPr>
          <p:cNvPr id="9" name="Textplatzhalter 3"/>
          <p:cNvSpPr>
            <a:spLocks noGrp="1"/>
          </p:cNvSpPr>
          <p:nvPr>
            <p:ph type="body" sz="half" idx="10" hasCustomPrompt="1"/>
          </p:nvPr>
        </p:nvSpPr>
        <p:spPr>
          <a:xfrm>
            <a:off x="468313" y="909603"/>
            <a:ext cx="8316912" cy="365130"/>
          </a:xfrm>
          <a:prstGeom prst="rect">
            <a:avLst/>
          </a:prstGeom>
        </p:spPr>
        <p:txBody>
          <a:bodyPr lIns="0" tIns="0" rIns="0" bIns="0"/>
          <a:lstStyle>
            <a:lvl1pPr marL="0" indent="0">
              <a:buNone/>
              <a:defRPr sz="1800" b="1">
                <a:latin typeface="Arial Narrow"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dirty="0"/>
              <a:t>Musterfließtextheadline</a:t>
            </a:r>
          </a:p>
        </p:txBody>
      </p:sp>
      <p:sp>
        <p:nvSpPr>
          <p:cNvPr id="12" name="Datumsplatzhalter 3"/>
          <p:cNvSpPr>
            <a:spLocks noGrp="1"/>
          </p:cNvSpPr>
          <p:nvPr>
            <p:ph type="dt" sz="half" idx="11"/>
          </p:nvPr>
        </p:nvSpPr>
        <p:spPr>
          <a:xfrm>
            <a:off x="2928915" y="6411957"/>
            <a:ext cx="693747" cy="266700"/>
          </a:xfrm>
          <a:prstGeom prst="rect">
            <a:avLst/>
          </a:prstGeom>
        </p:spPr>
        <p:txBody>
          <a:bodyPr vert="horz" lIns="0" tIns="0" rIns="0" bIns="45720" rtlCol="0" anchor="ctr" anchorCtr="0"/>
          <a:lstStyle>
            <a:lvl1pPr algn="l">
              <a:defRPr sz="800">
                <a:solidFill>
                  <a:srgbClr val="FFFFFF"/>
                </a:solidFill>
                <a:latin typeface="Verdana" pitchFamily="34" charset="0"/>
                <a:ea typeface="Verdana" pitchFamily="34" charset="0"/>
                <a:cs typeface="Verdana" pitchFamily="34" charset="0"/>
              </a:defRPr>
            </a:lvl1pPr>
          </a:lstStyle>
          <a:p>
            <a:fld id="{1730432D-057F-4F48-942D-BC75EE0C3698}" type="datetime1">
              <a:rPr lang="de-DE" smtClean="0"/>
              <a:pPr/>
              <a:t>11.11.2020</a:t>
            </a:fld>
            <a:endParaRPr lang="de-DE" dirty="0"/>
          </a:p>
        </p:txBody>
      </p:sp>
      <p:sp>
        <p:nvSpPr>
          <p:cNvPr id="13" name="Fußzeilenplatzhalter 4"/>
          <p:cNvSpPr>
            <a:spLocks noGrp="1"/>
          </p:cNvSpPr>
          <p:nvPr>
            <p:ph type="ftr" sz="quarter" idx="3"/>
          </p:nvPr>
        </p:nvSpPr>
        <p:spPr>
          <a:xfrm>
            <a:off x="3622660" y="6411957"/>
            <a:ext cx="4746691" cy="266700"/>
          </a:xfrm>
          <a:prstGeom prst="rect">
            <a:avLst/>
          </a:prstGeom>
        </p:spPr>
        <p:txBody>
          <a:bodyPr vert="horz" lIns="0" tIns="46800" rIns="0" bIns="45720" rtlCol="0" anchor="t" anchorCtr="0"/>
          <a:lstStyle>
            <a:lvl1pPr algn="ctr">
              <a:defRPr sz="800">
                <a:solidFill>
                  <a:srgbClr val="FFFFFF"/>
                </a:solidFill>
                <a:latin typeface="+mj-lt"/>
              </a:defRPr>
            </a:lvl1pPr>
          </a:lstStyle>
          <a:p>
            <a:pPr marL="509588" indent="-509588" algn="l">
              <a:tabLst>
                <a:tab pos="623888" algn="l"/>
              </a:tabLst>
            </a:pPr>
            <a:r>
              <a:rPr lang="de-DE"/>
              <a:t>©  2009  UNIVERSITÄT ROSTOCK  | VERWALTUNG </a:t>
            </a:r>
            <a:br>
              <a:rPr lang="de-DE"/>
            </a:br>
            <a:endParaRPr lang="de-DE" b="1" dirty="0"/>
          </a:p>
        </p:txBody>
      </p:sp>
      <p:sp>
        <p:nvSpPr>
          <p:cNvPr id="15" name="Foliennummernplatzhalter 5"/>
          <p:cNvSpPr>
            <a:spLocks noGrp="1"/>
          </p:cNvSpPr>
          <p:nvPr>
            <p:ph type="sldNum" sz="quarter" idx="12"/>
          </p:nvPr>
        </p:nvSpPr>
        <p:spPr>
          <a:xfrm>
            <a:off x="8223299" y="6411957"/>
            <a:ext cx="561925" cy="266700"/>
          </a:xfrm>
        </p:spPr>
        <p:txBody>
          <a:bodyPr tIns="0" rIns="90000"/>
          <a:lstStyle>
            <a:lvl1pPr>
              <a:defRPr sz="800">
                <a:solidFill>
                  <a:srgbClr val="FFFFFF"/>
                </a:solidFill>
                <a:latin typeface="Verdana" pitchFamily="34" charset="0"/>
                <a:ea typeface="Verdana" pitchFamily="34" charset="0"/>
                <a:cs typeface="Verdana" pitchFamily="34" charset="0"/>
              </a:defRPr>
            </a:lvl1pPr>
          </a:lstStyle>
          <a:p>
            <a:fld id="{CD75E278-B7A8-46AD-AE70-60A8FF4239F1}" type="slidenum">
              <a:rPr lang="de-DE" smtClean="0"/>
              <a:pPr/>
              <a:t>‹Nr.›</a:t>
            </a:fld>
            <a:endParaRPr lang="de-DE" dirty="0"/>
          </a:p>
        </p:txBody>
      </p:sp>
      <p:sp>
        <p:nvSpPr>
          <p:cNvPr id="19" name="Textplatzhalter 3"/>
          <p:cNvSpPr>
            <a:spLocks noGrp="1"/>
          </p:cNvSpPr>
          <p:nvPr>
            <p:ph type="body" sz="half" idx="13" hasCustomPrompt="1"/>
          </p:nvPr>
        </p:nvSpPr>
        <p:spPr>
          <a:xfrm>
            <a:off x="468313" y="1268413"/>
            <a:ext cx="8316912" cy="4899062"/>
          </a:xfrm>
          <a:prstGeom prst="rect">
            <a:avLst/>
          </a:prstGeom>
        </p:spPr>
        <p:txBody>
          <a:bodyPr lIns="0" rIns="0"/>
          <a:lstStyle>
            <a:lvl1pPr marL="0" indent="0">
              <a:buNone/>
              <a:defRPr sz="1800">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dirty="0"/>
              <a:t>Textmasterformate durch Klicken bearbeiten ---nur für viel Text---</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hteck 20"/>
          <p:cNvSpPr/>
          <p:nvPr/>
        </p:nvSpPr>
        <p:spPr>
          <a:xfrm>
            <a:off x="0" y="6575425"/>
            <a:ext cx="8785225" cy="287998"/>
          </a:xfrm>
          <a:prstGeom prst="rect">
            <a:avLst/>
          </a:prstGeom>
          <a:solidFill>
            <a:srgbClr val="005C24"/>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26" name="Rectangle 2"/>
          <p:cNvSpPr>
            <a:spLocks noGrp="1" noChangeArrowheads="1"/>
          </p:cNvSpPr>
          <p:nvPr>
            <p:ph type="title"/>
          </p:nvPr>
        </p:nvSpPr>
        <p:spPr bwMode="auto">
          <a:xfrm>
            <a:off x="935038" y="1808163"/>
            <a:ext cx="7578725" cy="41590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e-DE" dirty="0"/>
              <a:t>Hier steht eine Musterüberschrift</a:t>
            </a:r>
          </a:p>
        </p:txBody>
      </p:sp>
      <p:sp>
        <p:nvSpPr>
          <p:cNvPr id="18" name="Datumsplatzhalter 17"/>
          <p:cNvSpPr>
            <a:spLocks noGrp="1"/>
          </p:cNvSpPr>
          <p:nvPr>
            <p:ph type="dt" sz="half" idx="2"/>
          </p:nvPr>
        </p:nvSpPr>
        <p:spPr>
          <a:xfrm>
            <a:off x="468313" y="6569118"/>
            <a:ext cx="671465" cy="288882"/>
          </a:xfrm>
          <a:prstGeom prst="rect">
            <a:avLst/>
          </a:prstGeom>
        </p:spPr>
        <p:txBody>
          <a:bodyPr vert="horz" lIns="0" tIns="45720" rIns="0" bIns="45720" rtlCol="0" anchor="ctr"/>
          <a:lstStyle>
            <a:lvl1pPr algn="l">
              <a:defRPr sz="800">
                <a:solidFill>
                  <a:srgbClr val="FFFFFF"/>
                </a:solidFill>
                <a:latin typeface="Verdana" pitchFamily="34" charset="0"/>
                <a:ea typeface="Verdana" pitchFamily="34" charset="0"/>
                <a:cs typeface="Verdana" pitchFamily="34" charset="0"/>
              </a:defRPr>
            </a:lvl1pPr>
          </a:lstStyle>
          <a:p>
            <a:fld id="{CEDE3C24-9090-482A-B1D4-A4A0BB9C2E05}" type="datetime1">
              <a:rPr lang="de-DE" smtClean="0"/>
              <a:pPr/>
              <a:t>11.11.2020</a:t>
            </a:fld>
            <a:endParaRPr lang="de-DE" dirty="0"/>
          </a:p>
        </p:txBody>
      </p:sp>
      <p:sp>
        <p:nvSpPr>
          <p:cNvPr id="19" name="Fußzeilenplatzhalter 18"/>
          <p:cNvSpPr>
            <a:spLocks noGrp="1"/>
          </p:cNvSpPr>
          <p:nvPr>
            <p:ph type="ftr" sz="quarter" idx="3"/>
          </p:nvPr>
        </p:nvSpPr>
        <p:spPr>
          <a:xfrm>
            <a:off x="1139779" y="6569118"/>
            <a:ext cx="7193060" cy="288882"/>
          </a:xfrm>
          <a:prstGeom prst="rect">
            <a:avLst/>
          </a:prstGeom>
        </p:spPr>
        <p:txBody>
          <a:bodyPr vert="horz" lIns="0" tIns="45720" rIns="91440" bIns="45720" rtlCol="0" anchor="ctr"/>
          <a:lstStyle>
            <a:lvl1pPr algn="ctr">
              <a:defRPr sz="800">
                <a:solidFill>
                  <a:srgbClr val="FFFFFF"/>
                </a:solidFill>
                <a:latin typeface="Verdana" pitchFamily="34" charset="0"/>
                <a:ea typeface="Verdana" pitchFamily="34" charset="0"/>
                <a:cs typeface="Verdana" pitchFamily="34" charset="0"/>
              </a:defRPr>
            </a:lvl1pPr>
          </a:lstStyle>
          <a:p>
            <a:pPr algn="l"/>
            <a:r>
              <a:rPr lang="de-DE" dirty="0"/>
              <a:t>©  2009  </a:t>
            </a:r>
            <a:r>
              <a:rPr lang="de-DE" b="1" dirty="0"/>
              <a:t>UNIVERSITÄT ROSTOCK </a:t>
            </a:r>
            <a:r>
              <a:rPr lang="de-DE" dirty="0"/>
              <a:t>| </a:t>
            </a:r>
            <a:r>
              <a:rPr lang="de-DE" cap="all" dirty="0"/>
              <a:t>Agrar- und Umweltwissenschaftliche Fakultät</a:t>
            </a:r>
            <a:endParaRPr lang="de-DE" dirty="0"/>
          </a:p>
        </p:txBody>
      </p:sp>
      <p:sp>
        <p:nvSpPr>
          <p:cNvPr id="20" name="Foliennummernplatzhalter 19"/>
          <p:cNvSpPr>
            <a:spLocks noGrp="1"/>
          </p:cNvSpPr>
          <p:nvPr>
            <p:ph type="sldNum" sz="quarter" idx="4"/>
          </p:nvPr>
        </p:nvSpPr>
        <p:spPr>
          <a:xfrm>
            <a:off x="8332840" y="6569118"/>
            <a:ext cx="452386" cy="288882"/>
          </a:xfrm>
          <a:prstGeom prst="rect">
            <a:avLst/>
          </a:prstGeom>
        </p:spPr>
        <p:txBody>
          <a:bodyPr vert="horz" lIns="91440" tIns="45720" rIns="91440" bIns="45720" rtlCol="0" anchor="ctr"/>
          <a:lstStyle>
            <a:lvl1pPr algn="r">
              <a:defRPr sz="800">
                <a:solidFill>
                  <a:srgbClr val="FFFFFF"/>
                </a:solidFill>
                <a:latin typeface="Verdana" pitchFamily="34" charset="0"/>
                <a:ea typeface="Verdana" pitchFamily="34" charset="0"/>
                <a:cs typeface="Verdana" pitchFamily="34" charset="0"/>
              </a:defRPr>
            </a:lvl1pPr>
          </a:lstStyle>
          <a:p>
            <a:fld id="{D1C464C5-8E49-41BD-A1D6-FC6F049A48A1}" type="slidenum">
              <a:rPr lang="de-DE" smtClean="0"/>
              <a:pPr/>
              <a:t>‹Nr.›</a:t>
            </a:fld>
            <a:endParaRPr lang="de-DE" dirty="0"/>
          </a:p>
        </p:txBody>
      </p:sp>
      <p:sp>
        <p:nvSpPr>
          <p:cNvPr id="13" name="Freeform 10"/>
          <p:cNvSpPr>
            <a:spLocks/>
          </p:cNvSpPr>
          <p:nvPr userDrawn="1"/>
        </p:nvSpPr>
        <p:spPr bwMode="auto">
          <a:xfrm>
            <a:off x="0" y="1268413"/>
            <a:ext cx="8785225" cy="5310000"/>
          </a:xfrm>
          <a:custGeom>
            <a:avLst/>
            <a:gdLst/>
            <a:ahLst/>
            <a:cxnLst>
              <a:cxn ang="0">
                <a:pos x="0" y="0"/>
              </a:cxn>
              <a:cxn ang="0">
                <a:pos x="673" y="0"/>
              </a:cxn>
              <a:cxn ang="0">
                <a:pos x="691" y="19"/>
              </a:cxn>
              <a:cxn ang="0">
                <a:pos x="691" y="418"/>
              </a:cxn>
              <a:cxn ang="0">
                <a:pos x="0" y="418"/>
              </a:cxn>
              <a:cxn ang="0">
                <a:pos x="0" y="0"/>
              </a:cxn>
            </a:cxnLst>
            <a:rect l="0" t="0" r="r" b="b"/>
            <a:pathLst>
              <a:path w="691" h="418">
                <a:moveTo>
                  <a:pt x="0" y="0"/>
                </a:moveTo>
                <a:lnTo>
                  <a:pt x="673" y="0"/>
                </a:lnTo>
                <a:cubicBezTo>
                  <a:pt x="683" y="0"/>
                  <a:pt x="691" y="9"/>
                  <a:pt x="691" y="19"/>
                </a:cubicBezTo>
                <a:lnTo>
                  <a:pt x="691" y="418"/>
                </a:lnTo>
                <a:lnTo>
                  <a:pt x="0" y="418"/>
                </a:lnTo>
                <a:lnTo>
                  <a:pt x="0" y="0"/>
                </a:lnTo>
                <a:close/>
              </a:path>
            </a:pathLst>
          </a:custGeom>
          <a:noFill/>
          <a:ln w="635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pic>
        <p:nvPicPr>
          <p:cNvPr id="9" name="Grafik 8" descr="UNI-Logo_Siegel_4c_89mm_.png"/>
          <p:cNvPicPr>
            <a:picLocks noChangeAspect="1"/>
          </p:cNvPicPr>
          <p:nvPr userDrawn="1"/>
        </p:nvPicPr>
        <p:blipFill>
          <a:blip r:embed="rId6" cstate="print"/>
          <a:stretch>
            <a:fillRect/>
          </a:stretch>
        </p:blipFill>
        <p:spPr>
          <a:xfrm>
            <a:off x="468313" y="325395"/>
            <a:ext cx="3204000" cy="658482"/>
          </a:xfrm>
          <a:prstGeom prst="rect">
            <a:avLst/>
          </a:prstGeom>
        </p:spPr>
      </p:pic>
    </p:spTree>
  </p:cSld>
  <p:clrMap bg1="lt1" tx1="dk1" bg2="lt2" tx2="dk2" accent1="accent1" accent2="accent2" accent3="accent3" accent4="accent4" accent5="accent5" accent6="accent6" hlink="hlink" folHlink="folHlink"/>
  <p:sldLayoutIdLst>
    <p:sldLayoutId id="2147483668" r:id="rId1"/>
    <p:sldLayoutId id="2147483663" r:id="rId2"/>
    <p:sldLayoutId id="2147483669" r:id="rId3"/>
    <p:sldLayoutId id="2147483670" r:id="rId4"/>
  </p:sldLayoutIdLst>
  <p:hf hdr="0"/>
  <p:txStyles>
    <p:titleStyle>
      <a:lvl1pPr algn="l" rtl="0" eaLnBrk="0" fontAlgn="base" hangingPunct="0">
        <a:spcBef>
          <a:spcPct val="0"/>
        </a:spcBef>
        <a:spcAft>
          <a:spcPct val="0"/>
        </a:spcAft>
        <a:defRPr sz="2200">
          <a:solidFill>
            <a:schemeClr val="accent1"/>
          </a:solidFill>
          <a:latin typeface="+mj-lt"/>
          <a:ea typeface="+mj-ea"/>
          <a:cs typeface="+mj-cs"/>
        </a:defRPr>
      </a:lvl1pPr>
      <a:lvl2pPr algn="l" rtl="0" eaLnBrk="0" fontAlgn="base" hangingPunct="0">
        <a:spcBef>
          <a:spcPct val="0"/>
        </a:spcBef>
        <a:spcAft>
          <a:spcPct val="0"/>
        </a:spcAft>
        <a:defRPr sz="2200">
          <a:solidFill>
            <a:schemeClr val="tx2"/>
          </a:solidFill>
          <a:latin typeface="Verdana" pitchFamily="34" charset="0"/>
        </a:defRPr>
      </a:lvl2pPr>
      <a:lvl3pPr algn="l" rtl="0" eaLnBrk="0" fontAlgn="base" hangingPunct="0">
        <a:spcBef>
          <a:spcPct val="0"/>
        </a:spcBef>
        <a:spcAft>
          <a:spcPct val="0"/>
        </a:spcAft>
        <a:defRPr sz="2200">
          <a:solidFill>
            <a:schemeClr val="tx2"/>
          </a:solidFill>
          <a:latin typeface="Verdana" pitchFamily="34" charset="0"/>
        </a:defRPr>
      </a:lvl3pPr>
      <a:lvl4pPr algn="l" rtl="0" eaLnBrk="0" fontAlgn="base" hangingPunct="0">
        <a:spcBef>
          <a:spcPct val="0"/>
        </a:spcBef>
        <a:spcAft>
          <a:spcPct val="0"/>
        </a:spcAft>
        <a:defRPr sz="2200">
          <a:solidFill>
            <a:schemeClr val="tx2"/>
          </a:solidFill>
          <a:latin typeface="Verdana" pitchFamily="34" charset="0"/>
        </a:defRPr>
      </a:lvl4pPr>
      <a:lvl5pPr algn="l" rtl="0" eaLnBrk="0" fontAlgn="base" hangingPunct="0">
        <a:spcBef>
          <a:spcPct val="0"/>
        </a:spcBef>
        <a:spcAft>
          <a:spcPct val="0"/>
        </a:spcAft>
        <a:defRPr sz="2200">
          <a:solidFill>
            <a:schemeClr val="tx2"/>
          </a:solidFill>
          <a:latin typeface="Verdana" pitchFamily="34" charset="0"/>
        </a:defRPr>
      </a:lvl5pPr>
      <a:lvl6pPr marL="457200" algn="l" rtl="0" fontAlgn="base">
        <a:spcBef>
          <a:spcPct val="0"/>
        </a:spcBef>
        <a:spcAft>
          <a:spcPct val="0"/>
        </a:spcAft>
        <a:defRPr sz="2200">
          <a:solidFill>
            <a:schemeClr val="tx2"/>
          </a:solidFill>
          <a:latin typeface="Verdana" pitchFamily="34" charset="0"/>
        </a:defRPr>
      </a:lvl6pPr>
      <a:lvl7pPr marL="914400" algn="l" rtl="0" fontAlgn="base">
        <a:spcBef>
          <a:spcPct val="0"/>
        </a:spcBef>
        <a:spcAft>
          <a:spcPct val="0"/>
        </a:spcAft>
        <a:defRPr sz="2200">
          <a:solidFill>
            <a:schemeClr val="tx2"/>
          </a:solidFill>
          <a:latin typeface="Verdana" pitchFamily="34" charset="0"/>
        </a:defRPr>
      </a:lvl7pPr>
      <a:lvl8pPr marL="1371600" algn="l" rtl="0" fontAlgn="base">
        <a:spcBef>
          <a:spcPct val="0"/>
        </a:spcBef>
        <a:spcAft>
          <a:spcPct val="0"/>
        </a:spcAft>
        <a:defRPr sz="2200">
          <a:solidFill>
            <a:schemeClr val="tx2"/>
          </a:solidFill>
          <a:latin typeface="Verdana" pitchFamily="34" charset="0"/>
        </a:defRPr>
      </a:lvl8pPr>
      <a:lvl9pPr marL="1828800" algn="l" rtl="0" fontAlgn="base">
        <a:spcBef>
          <a:spcPct val="0"/>
        </a:spcBef>
        <a:spcAft>
          <a:spcPct val="0"/>
        </a:spcAft>
        <a:defRPr sz="2200">
          <a:solidFill>
            <a:schemeClr val="tx2"/>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Grafik 7" descr="UNI-Logo_Siegel_4c_149mm.png"/>
          <p:cNvPicPr>
            <a:picLocks noChangeAspect="1"/>
          </p:cNvPicPr>
          <p:nvPr userDrawn="1"/>
        </p:nvPicPr>
        <p:blipFill>
          <a:blip r:embed="rId3" cstate="print"/>
          <a:stretch>
            <a:fillRect/>
          </a:stretch>
        </p:blipFill>
        <p:spPr>
          <a:xfrm>
            <a:off x="80901" y="6248196"/>
            <a:ext cx="2632687" cy="540000"/>
          </a:xfrm>
          <a:prstGeom prst="rect">
            <a:avLst/>
          </a:prstGeom>
        </p:spPr>
      </p:pic>
      <p:sp>
        <p:nvSpPr>
          <p:cNvPr id="7" name="Freeform 6"/>
          <p:cNvSpPr>
            <a:spLocks/>
          </p:cNvSpPr>
          <p:nvPr userDrawn="1"/>
        </p:nvSpPr>
        <p:spPr bwMode="auto">
          <a:xfrm>
            <a:off x="2819375" y="6296818"/>
            <a:ext cx="5965850" cy="557213"/>
          </a:xfrm>
          <a:custGeom>
            <a:avLst/>
            <a:gdLst/>
            <a:ahLst/>
            <a:cxnLst>
              <a:cxn ang="0">
                <a:pos x="0" y="0"/>
              </a:cxn>
              <a:cxn ang="0">
                <a:pos x="4363" y="0"/>
              </a:cxn>
              <a:cxn ang="0">
                <a:pos x="4376" y="2"/>
              </a:cxn>
              <a:cxn ang="0">
                <a:pos x="4389" y="6"/>
              </a:cxn>
              <a:cxn ang="0">
                <a:pos x="4400" y="13"/>
              </a:cxn>
              <a:cxn ang="0">
                <a:pos x="4409" y="21"/>
              </a:cxn>
              <a:cxn ang="0">
                <a:pos x="4417" y="30"/>
              </a:cxn>
              <a:cxn ang="0">
                <a:pos x="4424" y="41"/>
              </a:cxn>
              <a:cxn ang="0">
                <a:pos x="4428" y="54"/>
              </a:cxn>
              <a:cxn ang="0">
                <a:pos x="4428" y="67"/>
              </a:cxn>
              <a:cxn ang="0">
                <a:pos x="4428" y="729"/>
              </a:cxn>
              <a:cxn ang="0">
                <a:pos x="0" y="729"/>
              </a:cxn>
              <a:cxn ang="0">
                <a:pos x="0" y="0"/>
              </a:cxn>
            </a:cxnLst>
            <a:rect l="0" t="0" r="r" b="b"/>
            <a:pathLst>
              <a:path w="4428" h="729">
                <a:moveTo>
                  <a:pt x="0" y="0"/>
                </a:moveTo>
                <a:lnTo>
                  <a:pt x="4363" y="0"/>
                </a:lnTo>
                <a:lnTo>
                  <a:pt x="4376" y="2"/>
                </a:lnTo>
                <a:lnTo>
                  <a:pt x="4389" y="6"/>
                </a:lnTo>
                <a:lnTo>
                  <a:pt x="4400" y="13"/>
                </a:lnTo>
                <a:lnTo>
                  <a:pt x="4409" y="21"/>
                </a:lnTo>
                <a:lnTo>
                  <a:pt x="4417" y="30"/>
                </a:lnTo>
                <a:lnTo>
                  <a:pt x="4424" y="41"/>
                </a:lnTo>
                <a:lnTo>
                  <a:pt x="4428" y="54"/>
                </a:lnTo>
                <a:lnTo>
                  <a:pt x="4428" y="67"/>
                </a:lnTo>
                <a:lnTo>
                  <a:pt x="4428" y="729"/>
                </a:lnTo>
                <a:lnTo>
                  <a:pt x="0" y="729"/>
                </a:lnTo>
                <a:lnTo>
                  <a:pt x="0" y="0"/>
                </a:lnTo>
                <a:close/>
              </a:path>
            </a:pathLst>
          </a:custGeom>
          <a:solidFill>
            <a:srgbClr val="005C24"/>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a:solidFill>
                <a:prstClr val="black"/>
              </a:solidFill>
              <a:latin typeface="Arial Narrow"/>
            </a:endParaRPr>
          </a:p>
        </p:txBody>
      </p:sp>
      <p:sp>
        <p:nvSpPr>
          <p:cNvPr id="5" name="Rectangle 2"/>
          <p:cNvSpPr>
            <a:spLocks noGrp="1" noChangeArrowheads="1"/>
          </p:cNvSpPr>
          <p:nvPr userDrawn="1">
            <p:ph type="title"/>
          </p:nvPr>
        </p:nvSpPr>
        <p:spPr bwMode="auto">
          <a:xfrm>
            <a:off x="468313" y="468313"/>
            <a:ext cx="8316912" cy="40164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endParaRPr lang="de-DE" dirty="0"/>
          </a:p>
        </p:txBody>
      </p:sp>
      <p:sp>
        <p:nvSpPr>
          <p:cNvPr id="18" name="Datumsplatzhalter 3"/>
          <p:cNvSpPr>
            <a:spLocks noGrp="1"/>
          </p:cNvSpPr>
          <p:nvPr>
            <p:ph type="dt" sz="half" idx="2"/>
          </p:nvPr>
        </p:nvSpPr>
        <p:spPr>
          <a:xfrm>
            <a:off x="2928915" y="6411957"/>
            <a:ext cx="693747" cy="266700"/>
          </a:xfrm>
          <a:prstGeom prst="rect">
            <a:avLst/>
          </a:prstGeom>
        </p:spPr>
        <p:txBody>
          <a:bodyPr vert="horz" lIns="0" tIns="0" rIns="0" bIns="45720" rtlCol="0" anchor="ctr"/>
          <a:lstStyle>
            <a:lvl1pPr algn="l">
              <a:defRPr sz="800">
                <a:solidFill>
                  <a:srgbClr val="FFFFFF"/>
                </a:solidFill>
                <a:latin typeface="Verdana" pitchFamily="34" charset="0"/>
                <a:ea typeface="Verdana" pitchFamily="34" charset="0"/>
                <a:cs typeface="Verdana" pitchFamily="34" charset="0"/>
              </a:defRPr>
            </a:lvl1pPr>
          </a:lstStyle>
          <a:p>
            <a:fld id="{517DBAA2-AAEF-4307-A49F-77ABC68DDB6B}" type="datetime1">
              <a:rPr lang="de-DE" smtClean="0"/>
              <a:pPr/>
              <a:t>11.11.2020</a:t>
            </a:fld>
            <a:endParaRPr lang="de-DE" dirty="0"/>
          </a:p>
        </p:txBody>
      </p:sp>
      <p:sp>
        <p:nvSpPr>
          <p:cNvPr id="19" name="Fußzeilenplatzhalter 4"/>
          <p:cNvSpPr>
            <a:spLocks noGrp="1"/>
          </p:cNvSpPr>
          <p:nvPr>
            <p:ph type="ftr" sz="quarter" idx="3"/>
          </p:nvPr>
        </p:nvSpPr>
        <p:spPr>
          <a:xfrm>
            <a:off x="3622660" y="6429461"/>
            <a:ext cx="4746691" cy="249196"/>
          </a:xfrm>
          <a:prstGeom prst="rect">
            <a:avLst/>
          </a:prstGeom>
        </p:spPr>
        <p:txBody>
          <a:bodyPr vert="horz" lIns="0" tIns="45720" rIns="0" bIns="45720" rtlCol="0" anchor="t" anchorCtr="0"/>
          <a:lstStyle>
            <a:lvl1pPr marL="0" indent="0" algn="ctr">
              <a:defRPr sz="800">
                <a:solidFill>
                  <a:srgbClr val="FFFFFF"/>
                </a:solidFill>
                <a:latin typeface="Verdana" pitchFamily="34" charset="0"/>
                <a:ea typeface="Verdana" pitchFamily="34" charset="0"/>
                <a:cs typeface="Verdana" pitchFamily="34" charset="0"/>
              </a:defRPr>
            </a:lvl1pPr>
          </a:lstStyle>
          <a:p>
            <a:pPr marL="519113" indent="-519113" algn="l">
              <a:tabLst>
                <a:tab pos="1073150" algn="l"/>
              </a:tabLst>
            </a:pPr>
            <a:r>
              <a:rPr lang="de-DE"/>
              <a:t>©  2009  UNIVERSITÄT ROSTOCK </a:t>
            </a:r>
            <a:r>
              <a:rPr lang="de-DE" b="1"/>
              <a:t>| </a:t>
            </a:r>
            <a:r>
              <a:rPr lang="de-DE"/>
              <a:t>VERWALTUNG</a:t>
            </a:r>
            <a:endParaRPr lang="de-DE" dirty="0">
              <a:solidFill>
                <a:prstClr val="white"/>
              </a:solidFill>
            </a:endParaRPr>
          </a:p>
        </p:txBody>
      </p:sp>
      <p:sp>
        <p:nvSpPr>
          <p:cNvPr id="20" name="Foliennummernplatzhalter 5"/>
          <p:cNvSpPr>
            <a:spLocks noGrp="1"/>
          </p:cNvSpPr>
          <p:nvPr>
            <p:ph type="sldNum" sz="quarter" idx="4"/>
          </p:nvPr>
        </p:nvSpPr>
        <p:spPr>
          <a:xfrm>
            <a:off x="8296327" y="6411957"/>
            <a:ext cx="488898" cy="266700"/>
          </a:xfrm>
          <a:prstGeom prst="rect">
            <a:avLst/>
          </a:prstGeom>
        </p:spPr>
        <p:txBody>
          <a:bodyPr vert="horz" lIns="91440" tIns="0" rIns="91440" bIns="45720" rtlCol="0" anchor="ctr"/>
          <a:lstStyle>
            <a:lvl1pPr algn="r">
              <a:defRPr sz="800">
                <a:solidFill>
                  <a:srgbClr val="FFFFFF"/>
                </a:solidFill>
                <a:latin typeface="Verdana" pitchFamily="34" charset="0"/>
                <a:ea typeface="Verdana" pitchFamily="34" charset="0"/>
                <a:cs typeface="Verdana" pitchFamily="34" charset="0"/>
              </a:defRPr>
            </a:lvl1pPr>
          </a:lstStyle>
          <a:p>
            <a:fld id="{CD75E278-B7A8-46AD-AE70-60A8FF4239F1}" type="slidenum">
              <a:rPr lang="de-DE" smtClean="0"/>
              <a:pPr/>
              <a:t>‹Nr.›</a:t>
            </a:fld>
            <a:endParaRPr lang="de-DE" dirty="0"/>
          </a:p>
        </p:txBody>
      </p:sp>
    </p:spTree>
  </p:cSld>
  <p:clrMap bg1="lt1" tx1="dk1" bg2="lt2" tx2="dk2" accent1="accent1" accent2="accent2" accent3="accent3" accent4="accent4" accent5="accent5" accent6="accent6" hlink="hlink" folHlink="folHlink"/>
  <p:sldLayoutIdLst>
    <p:sldLayoutId id="2147483679" r:id="rId1"/>
  </p:sldLayoutIdLst>
  <p:hf hdr="0"/>
  <p:txStyles>
    <p:titleStyle>
      <a:lvl1pPr algn="l" defTabSz="914400" rtl="0" eaLnBrk="1" latinLnBrk="0" hangingPunct="1">
        <a:spcBef>
          <a:spcPct val="0"/>
        </a:spcBef>
        <a:buNone/>
        <a:defRPr lang="de-DE" sz="2200" kern="1200" dirty="0" smtClean="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eg"/></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jpeg"/></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6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hyperlink" Target="https://agroforst-info.de/chancen/" TargetMode="Externa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err="1"/>
              <a:t>Agrobiodiversity</a:t>
            </a:r>
            <a:r>
              <a:rPr lang="de-DE" dirty="0"/>
              <a:t> in </a:t>
            </a:r>
            <a:r>
              <a:rPr lang="de-DE" dirty="0" err="1"/>
              <a:t>Agricultural</a:t>
            </a:r>
            <a:r>
              <a:rPr lang="de-DE" dirty="0"/>
              <a:t> Systems</a:t>
            </a:r>
          </a:p>
        </p:txBody>
      </p:sp>
      <p:sp>
        <p:nvSpPr>
          <p:cNvPr id="3" name="Datumsplatzhalter 2"/>
          <p:cNvSpPr>
            <a:spLocks noGrp="1"/>
          </p:cNvSpPr>
          <p:nvPr>
            <p:ph type="dt" sz="half" idx="10"/>
          </p:nvPr>
        </p:nvSpPr>
        <p:spPr/>
        <p:txBody>
          <a:bodyPr/>
          <a:lstStyle/>
          <a:p>
            <a:fld id="{5C6F3654-15AE-4268-B7A0-F3F76413669B}" type="datetime1">
              <a:rPr lang="de-DE" smtClean="0"/>
              <a:pPr/>
              <a:t>11.11.2020</a:t>
            </a:fld>
            <a:endParaRPr lang="de-DE" dirty="0"/>
          </a:p>
        </p:txBody>
      </p:sp>
      <p:sp>
        <p:nvSpPr>
          <p:cNvPr id="4" name="Fußzeilenplatzhalter 3"/>
          <p:cNvSpPr>
            <a:spLocks noGrp="1"/>
          </p:cNvSpPr>
          <p:nvPr>
            <p:ph type="ftr" sz="quarter" idx="12"/>
          </p:nvPr>
        </p:nvSpPr>
        <p:spPr/>
        <p:txBody>
          <a:bodyPr/>
          <a:lstStyle/>
          <a:p>
            <a:pPr algn="l"/>
            <a:r>
              <a:rPr lang="de-DE"/>
              <a:t>©  2009  </a:t>
            </a:r>
            <a:r>
              <a:rPr lang="de-DE" b="1"/>
              <a:t>UNIVERSITÄT ROSTOCK </a:t>
            </a:r>
            <a:r>
              <a:rPr lang="de-DE"/>
              <a:t>| </a:t>
            </a:r>
            <a:r>
              <a:rPr lang="de-DE" cap="all"/>
              <a:t>Agrar- und Umweltwissenschaftliche Fakultät</a:t>
            </a:r>
            <a:endParaRPr lang="de-DE" cap="all" dirty="0"/>
          </a:p>
        </p:txBody>
      </p:sp>
      <p:sp>
        <p:nvSpPr>
          <p:cNvPr id="5" name="Untertitel 4"/>
          <p:cNvSpPr>
            <a:spLocks noGrp="1"/>
          </p:cNvSpPr>
          <p:nvPr>
            <p:ph type="subTitle" idx="1"/>
          </p:nvPr>
        </p:nvSpPr>
        <p:spPr>
          <a:xfrm>
            <a:off x="251520" y="5733256"/>
            <a:ext cx="4708536" cy="309573"/>
          </a:xfrm>
        </p:spPr>
        <p:txBody>
          <a:bodyPr/>
          <a:lstStyle/>
          <a:p>
            <a:r>
              <a:rPr lang="de-DE" dirty="0"/>
              <a:t>Sarah Rohde</a:t>
            </a:r>
            <a:br>
              <a:rPr lang="de-DE" dirty="0"/>
            </a:br>
            <a:r>
              <a:rPr lang="de-DE" dirty="0"/>
              <a:t>Bettina Eichler-</a:t>
            </a:r>
            <a:r>
              <a:rPr lang="de-DE" dirty="0" err="1"/>
              <a:t>Löbermann</a:t>
            </a:r>
            <a:endParaRPr lang="de-DE" dirty="0"/>
          </a:p>
        </p:txBody>
      </p:sp>
    </p:spTree>
    <p:extLst>
      <p:ext uri="{BB962C8B-B14F-4D97-AF65-F5344CB8AC3E}">
        <p14:creationId xmlns:p14="http://schemas.microsoft.com/office/powerpoint/2010/main" val="21057042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3948" y="692696"/>
            <a:ext cx="4572508" cy="387333"/>
          </a:xfrm>
        </p:spPr>
        <p:txBody>
          <a:bodyPr/>
          <a:lstStyle/>
          <a:p>
            <a:pPr algn="r"/>
            <a:endParaRPr lang="de-DE" dirty="0"/>
          </a:p>
        </p:txBody>
      </p:sp>
      <p:sp>
        <p:nvSpPr>
          <p:cNvPr id="3" name="Textplatzhalter 2"/>
          <p:cNvSpPr>
            <a:spLocks noGrp="1"/>
          </p:cNvSpPr>
          <p:nvPr>
            <p:ph type="body" sz="half" idx="2"/>
          </p:nvPr>
        </p:nvSpPr>
        <p:spPr>
          <a:xfrm>
            <a:off x="107504" y="1808820"/>
            <a:ext cx="8568952" cy="4680520"/>
          </a:xfrm>
        </p:spPr>
        <p:txBody>
          <a:bodyPr/>
          <a:lstStyle/>
          <a:p>
            <a:pPr marL="285750" indent="-285750">
              <a:buFont typeface="Arial" pitchFamily="34" charset="0"/>
              <a:buChar char="•"/>
            </a:pPr>
            <a:r>
              <a:rPr lang="en-US" dirty="0"/>
              <a:t>Forestry developed into timber-based economic enterprise, often in conflict with villagers and their livestock</a:t>
            </a:r>
          </a:p>
          <a:p>
            <a:pPr marL="285750" indent="-285750">
              <a:buFont typeface="Arial" pitchFamily="34" charset="0"/>
              <a:buChar char="•"/>
            </a:pPr>
            <a:r>
              <a:rPr lang="en-US" dirty="0"/>
              <a:t>Forestry became a separate institution, foresters a separate tribe with their own cultural traditions, music and uniforms, trained in separate schools, supported by separate research institutions, laws, taxes and incentive schemes…</a:t>
            </a:r>
          </a:p>
          <a:p>
            <a:pPr marL="285750" indent="-285750">
              <a:buFont typeface="Arial" pitchFamily="34" charset="0"/>
              <a:buChar char="•"/>
            </a:pPr>
            <a:r>
              <a:rPr lang="en-US" dirty="0"/>
              <a:t>Providing cheap food for urban masses and industrial workforce served as justification for substantial public investment in ‘land reclamation’ schemes, reorganizing landscape and replacing fine-grained mosaics of past with a much coarser pattern. </a:t>
            </a:r>
          </a:p>
          <a:p>
            <a:pPr marL="285750" indent="-285750">
              <a:buFont typeface="Arial" pitchFamily="34" charset="0"/>
              <a:buChar char="•"/>
            </a:pPr>
            <a:r>
              <a:rPr lang="en-US" dirty="0"/>
              <a:t>planners might have seen three elements: agriculture, production-forest plantations and conservation (wilderness) areas but were charmed by an ‘apartheid’ thinking that </a:t>
            </a:r>
            <a:r>
              <a:rPr lang="en-US" dirty="0" err="1"/>
              <a:t>favoured</a:t>
            </a:r>
            <a:r>
              <a:rPr lang="en-US" dirty="0"/>
              <a:t> spatial segregation</a:t>
            </a:r>
          </a:p>
          <a:p>
            <a:pPr marL="285750" indent="-285750">
              <a:buFont typeface="Arial" pitchFamily="34" charset="0"/>
              <a:buChar char="•"/>
            </a:pPr>
            <a:endParaRPr lang="en-US" dirty="0"/>
          </a:p>
          <a:p>
            <a:pPr marL="285750" indent="-285750">
              <a:buFont typeface="Arial" pitchFamily="34" charset="0"/>
              <a:buChar char="•"/>
            </a:pPr>
            <a:r>
              <a:rPr lang="en-US" dirty="0"/>
              <a:t>In tropical areas, many societies have traditionally simulated forest conditions in their farms in order to obtain beneficial effects of forest structures</a:t>
            </a:r>
          </a:p>
          <a:p>
            <a:pPr marL="285750" indent="-285750">
              <a:buFont typeface="Arial" pitchFamily="34" charset="0"/>
              <a:buChar char="•"/>
            </a:pPr>
            <a:endParaRPr lang="de-DE" dirty="0"/>
          </a:p>
          <a:p>
            <a:endParaRPr lang="de-DE" dirty="0"/>
          </a:p>
        </p:txBody>
      </p:sp>
      <p:sp>
        <p:nvSpPr>
          <p:cNvPr id="4" name="Textplatzhalter 3"/>
          <p:cNvSpPr>
            <a:spLocks noGrp="1"/>
          </p:cNvSpPr>
          <p:nvPr>
            <p:ph type="body" sz="half" idx="10"/>
          </p:nvPr>
        </p:nvSpPr>
        <p:spPr>
          <a:xfrm>
            <a:off x="107504" y="1376772"/>
            <a:ext cx="8568952" cy="365130"/>
          </a:xfrm>
        </p:spPr>
        <p:txBody>
          <a:bodyPr/>
          <a:lstStyle/>
          <a:p>
            <a:endParaRPr lang="de-DE" dirty="0"/>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10</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spTree>
    <p:extLst>
      <p:ext uri="{BB962C8B-B14F-4D97-AF65-F5344CB8AC3E}">
        <p14:creationId xmlns:p14="http://schemas.microsoft.com/office/powerpoint/2010/main" val="685892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3948" y="692696"/>
            <a:ext cx="4572508" cy="387333"/>
          </a:xfrm>
        </p:spPr>
        <p:txBody>
          <a:bodyPr/>
          <a:lstStyle/>
          <a:p>
            <a:pPr algn="r"/>
            <a:r>
              <a:rPr lang="de-DE" dirty="0" err="1"/>
              <a:t>History</a:t>
            </a:r>
            <a:r>
              <a:rPr lang="de-DE" dirty="0"/>
              <a:t> </a:t>
            </a:r>
            <a:r>
              <a:rPr lang="de-DE" dirty="0" err="1"/>
              <a:t>of</a:t>
            </a:r>
            <a:r>
              <a:rPr lang="de-DE" dirty="0"/>
              <a:t> </a:t>
            </a:r>
            <a:r>
              <a:rPr lang="de-DE" dirty="0" err="1"/>
              <a:t>agroforestry</a:t>
            </a:r>
            <a:endParaRPr lang="de-DE" dirty="0"/>
          </a:p>
        </p:txBody>
      </p:sp>
      <p:sp>
        <p:nvSpPr>
          <p:cNvPr id="3" name="Textplatzhalter 2"/>
          <p:cNvSpPr>
            <a:spLocks noGrp="1"/>
          </p:cNvSpPr>
          <p:nvPr>
            <p:ph type="body" sz="half" idx="2"/>
          </p:nvPr>
        </p:nvSpPr>
        <p:spPr>
          <a:xfrm>
            <a:off x="107504" y="1808820"/>
            <a:ext cx="8568952" cy="4680520"/>
          </a:xfrm>
        </p:spPr>
        <p:txBody>
          <a:bodyPr/>
          <a:lstStyle/>
          <a:p>
            <a:pPr marL="285750" indent="-285750">
              <a:buFont typeface="Arial" pitchFamily="34" charset="0"/>
              <a:buChar char="•"/>
            </a:pPr>
            <a:endParaRPr lang="en-US" dirty="0"/>
          </a:p>
          <a:p>
            <a:pPr marL="285750" indent="-285750">
              <a:buFont typeface="Arial" pitchFamily="34" charset="0"/>
              <a:buChar char="•"/>
            </a:pPr>
            <a:r>
              <a:rPr lang="en-US" dirty="0"/>
              <a:t>Farmers have long imitated structure and species diversity of tropical forests by planting a variety of crops with different growth habits</a:t>
            </a:r>
          </a:p>
          <a:p>
            <a:pPr marL="285750" indent="-285750">
              <a:buFont typeface="Arial" pitchFamily="34" charset="0"/>
              <a:buChar char="•"/>
            </a:pPr>
            <a:r>
              <a:rPr lang="en-US" dirty="0"/>
              <a:t>Plots of one-tenth of a hectare contained, on average, two dozen different species of plants, corresponding to layered configuration of mixed tropical forests: coconut or papaya with a lower layer of bananas or citrus, a shrub layer of coffee or cacao, tall and low annuals such as maize, and finally a spreading ground cover of plants such as squash</a:t>
            </a:r>
            <a:endParaRPr lang="de-DE" dirty="0"/>
          </a:p>
        </p:txBody>
      </p:sp>
      <p:sp>
        <p:nvSpPr>
          <p:cNvPr id="4" name="Textplatzhalter 3"/>
          <p:cNvSpPr>
            <a:spLocks noGrp="1"/>
          </p:cNvSpPr>
          <p:nvPr>
            <p:ph type="body" sz="half" idx="10"/>
          </p:nvPr>
        </p:nvSpPr>
        <p:spPr>
          <a:xfrm>
            <a:off x="107504" y="1376772"/>
            <a:ext cx="8568952" cy="365130"/>
          </a:xfrm>
        </p:spPr>
        <p:txBody>
          <a:bodyPr/>
          <a:lstStyle/>
          <a:p>
            <a:r>
              <a:rPr lang="de-DE" dirty="0"/>
              <a:t>Central </a:t>
            </a:r>
            <a:r>
              <a:rPr lang="de-DE" dirty="0" err="1"/>
              <a:t>America</a:t>
            </a:r>
            <a:endParaRPr lang="de-DE" dirty="0"/>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11</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spTree>
    <p:extLst>
      <p:ext uri="{BB962C8B-B14F-4D97-AF65-F5344CB8AC3E}">
        <p14:creationId xmlns:p14="http://schemas.microsoft.com/office/powerpoint/2010/main" val="39155522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3948" y="692696"/>
            <a:ext cx="4572508" cy="387333"/>
          </a:xfrm>
        </p:spPr>
        <p:txBody>
          <a:bodyPr/>
          <a:lstStyle/>
          <a:p>
            <a:pPr algn="r"/>
            <a:r>
              <a:rPr lang="de-DE" dirty="0" err="1"/>
              <a:t>History</a:t>
            </a:r>
            <a:r>
              <a:rPr lang="de-DE" dirty="0"/>
              <a:t> </a:t>
            </a:r>
            <a:r>
              <a:rPr lang="de-DE" dirty="0" err="1"/>
              <a:t>of</a:t>
            </a:r>
            <a:r>
              <a:rPr lang="de-DE" dirty="0"/>
              <a:t> </a:t>
            </a:r>
            <a:r>
              <a:rPr lang="de-DE" dirty="0" err="1"/>
              <a:t>agroforestry</a:t>
            </a:r>
            <a:endParaRPr lang="de-DE" dirty="0"/>
          </a:p>
        </p:txBody>
      </p:sp>
      <p:sp>
        <p:nvSpPr>
          <p:cNvPr id="3" name="Textplatzhalter 2"/>
          <p:cNvSpPr>
            <a:spLocks noGrp="1"/>
          </p:cNvSpPr>
          <p:nvPr>
            <p:ph type="body" sz="half" idx="2"/>
          </p:nvPr>
        </p:nvSpPr>
        <p:spPr>
          <a:xfrm>
            <a:off x="107504" y="1808820"/>
            <a:ext cx="8568952" cy="4680520"/>
          </a:xfrm>
        </p:spPr>
        <p:txBody>
          <a:bodyPr/>
          <a:lstStyle/>
          <a:p>
            <a:endParaRPr lang="de-DE" dirty="0"/>
          </a:p>
        </p:txBody>
      </p:sp>
      <p:sp>
        <p:nvSpPr>
          <p:cNvPr id="4" name="Textplatzhalter 3"/>
          <p:cNvSpPr>
            <a:spLocks noGrp="1"/>
          </p:cNvSpPr>
          <p:nvPr>
            <p:ph type="body" sz="half" idx="10"/>
          </p:nvPr>
        </p:nvSpPr>
        <p:spPr>
          <a:xfrm>
            <a:off x="107504" y="1376772"/>
            <a:ext cx="8568952" cy="365130"/>
          </a:xfrm>
        </p:spPr>
        <p:txBody>
          <a:bodyPr/>
          <a:lstStyle/>
          <a:p>
            <a:r>
              <a:rPr lang="de-DE" dirty="0"/>
              <a:t>Example </a:t>
            </a:r>
            <a:r>
              <a:rPr lang="de-DE" dirty="0" err="1"/>
              <a:t>for</a:t>
            </a:r>
            <a:r>
              <a:rPr lang="de-DE" dirty="0"/>
              <a:t> a </a:t>
            </a:r>
            <a:r>
              <a:rPr lang="de-DE" dirty="0" err="1"/>
              <a:t>Agroforest</a:t>
            </a:r>
            <a:endParaRPr lang="de-DE" dirty="0"/>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12</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563" y="1829377"/>
            <a:ext cx="3562529" cy="4620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5996" y="1829377"/>
            <a:ext cx="3578654" cy="4620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feld 7"/>
          <p:cNvSpPr txBox="1"/>
          <p:nvPr/>
        </p:nvSpPr>
        <p:spPr>
          <a:xfrm>
            <a:off x="2035952" y="6203402"/>
            <a:ext cx="5000087" cy="246221"/>
          </a:xfrm>
          <a:prstGeom prst="rect">
            <a:avLst/>
          </a:prstGeom>
          <a:noFill/>
        </p:spPr>
        <p:txBody>
          <a:bodyPr wrap="none" rtlCol="0">
            <a:spAutoFit/>
          </a:bodyPr>
          <a:lstStyle/>
          <a:p>
            <a:r>
              <a:rPr lang="de-DE" sz="1000" dirty="0"/>
              <a:t>https://www.regenwald-schuetzen.org/regenwald-wissen/regenwaldschutz/agroforst-systeme/</a:t>
            </a:r>
          </a:p>
        </p:txBody>
      </p:sp>
    </p:spTree>
    <p:extLst>
      <p:ext uri="{BB962C8B-B14F-4D97-AF65-F5344CB8AC3E}">
        <p14:creationId xmlns:p14="http://schemas.microsoft.com/office/powerpoint/2010/main" val="21920726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3948" y="692696"/>
            <a:ext cx="4572508" cy="387333"/>
          </a:xfrm>
        </p:spPr>
        <p:txBody>
          <a:bodyPr/>
          <a:lstStyle/>
          <a:p>
            <a:pPr algn="r"/>
            <a:r>
              <a:rPr lang="de-DE" dirty="0" err="1"/>
              <a:t>History</a:t>
            </a:r>
            <a:r>
              <a:rPr lang="de-DE" dirty="0"/>
              <a:t> </a:t>
            </a:r>
            <a:r>
              <a:rPr lang="de-DE" dirty="0" err="1"/>
              <a:t>of</a:t>
            </a:r>
            <a:r>
              <a:rPr lang="de-DE" dirty="0"/>
              <a:t> </a:t>
            </a:r>
            <a:r>
              <a:rPr lang="de-DE" dirty="0" err="1"/>
              <a:t>agroforestry</a:t>
            </a:r>
            <a:endParaRPr lang="de-DE" dirty="0"/>
          </a:p>
        </p:txBody>
      </p:sp>
      <p:sp>
        <p:nvSpPr>
          <p:cNvPr id="3" name="Textplatzhalter 2"/>
          <p:cNvSpPr>
            <a:spLocks noGrp="1"/>
          </p:cNvSpPr>
          <p:nvPr>
            <p:ph type="body" sz="half" idx="2"/>
          </p:nvPr>
        </p:nvSpPr>
        <p:spPr>
          <a:xfrm>
            <a:off x="107504" y="1808820"/>
            <a:ext cx="8568952" cy="4680520"/>
          </a:xfrm>
        </p:spPr>
        <p:txBody>
          <a:bodyPr/>
          <a:lstStyle/>
          <a:p>
            <a:pPr marL="285750" indent="-285750">
              <a:buFont typeface="Arial" pitchFamily="34" charset="0"/>
              <a:buChar char="•"/>
            </a:pPr>
            <a:r>
              <a:rPr lang="en-US" dirty="0"/>
              <a:t>E.g. the </a:t>
            </a:r>
            <a:r>
              <a:rPr lang="en-US" dirty="0" err="1"/>
              <a:t>Hanunoo</a:t>
            </a:r>
            <a:r>
              <a:rPr lang="en-US" dirty="0"/>
              <a:t> of the Philippines </a:t>
            </a:r>
            <a:r>
              <a:rPr lang="en-US" dirty="0" err="1"/>
              <a:t>practised</a:t>
            </a:r>
            <a:r>
              <a:rPr lang="en-US" dirty="0"/>
              <a:t> a complex and somewhat sophisticated type of shifting cultivation:</a:t>
            </a:r>
          </a:p>
          <a:p>
            <a:pPr marL="285750" indent="-285750">
              <a:buFont typeface="Arial" pitchFamily="34" charset="0"/>
              <a:buChar char="•"/>
            </a:pPr>
            <a:r>
              <a:rPr lang="en-US" dirty="0"/>
              <a:t>clearing forest for agricultural use</a:t>
            </a:r>
          </a:p>
          <a:p>
            <a:pPr marL="285750" indent="-285750">
              <a:buFont typeface="Arial" pitchFamily="34" charset="0"/>
              <a:buChar char="•"/>
            </a:pPr>
            <a:r>
              <a:rPr lang="en-US" dirty="0"/>
              <a:t>deliberately left certain selected trees which, by the end of rice-growing season, provide a partial canopy of new foliage to prevent excessive exposure to sun at time when moisture is more important than sunlight for the maturing grain </a:t>
            </a:r>
          </a:p>
          <a:p>
            <a:pPr marL="285750" indent="-285750">
              <a:buFont typeface="Arial" pitchFamily="34" charset="0"/>
              <a:buChar char="•"/>
            </a:pPr>
            <a:r>
              <a:rPr lang="en-US" dirty="0"/>
              <a:t>trees were planted or conserved from original forests to provide food, medicines, construction wood and cosmetics, addition to their protective services </a:t>
            </a:r>
            <a:endParaRPr lang="de-DE" dirty="0"/>
          </a:p>
        </p:txBody>
      </p:sp>
      <p:sp>
        <p:nvSpPr>
          <p:cNvPr id="4" name="Textplatzhalter 3"/>
          <p:cNvSpPr>
            <a:spLocks noGrp="1"/>
          </p:cNvSpPr>
          <p:nvPr>
            <p:ph type="body" sz="half" idx="10"/>
          </p:nvPr>
        </p:nvSpPr>
        <p:spPr>
          <a:xfrm>
            <a:off x="107504" y="1376772"/>
            <a:ext cx="8568952" cy="365130"/>
          </a:xfrm>
        </p:spPr>
        <p:txBody>
          <a:bodyPr/>
          <a:lstStyle/>
          <a:p>
            <a:r>
              <a:rPr lang="de-DE" dirty="0" err="1"/>
              <a:t>Asia</a:t>
            </a:r>
            <a:endParaRPr lang="de-DE" dirty="0"/>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13</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spTree>
    <p:extLst>
      <p:ext uri="{BB962C8B-B14F-4D97-AF65-F5344CB8AC3E}">
        <p14:creationId xmlns:p14="http://schemas.microsoft.com/office/powerpoint/2010/main" val="34148531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3948" y="692696"/>
            <a:ext cx="4572508" cy="387333"/>
          </a:xfrm>
        </p:spPr>
        <p:txBody>
          <a:bodyPr/>
          <a:lstStyle/>
          <a:p>
            <a:pPr algn="r"/>
            <a:r>
              <a:rPr lang="de-DE" dirty="0" err="1"/>
              <a:t>History</a:t>
            </a:r>
            <a:r>
              <a:rPr lang="de-DE" dirty="0"/>
              <a:t> </a:t>
            </a:r>
            <a:r>
              <a:rPr lang="de-DE" dirty="0" err="1"/>
              <a:t>of</a:t>
            </a:r>
            <a:r>
              <a:rPr lang="de-DE" dirty="0"/>
              <a:t> </a:t>
            </a:r>
            <a:r>
              <a:rPr lang="de-DE" dirty="0" err="1"/>
              <a:t>agroforestry</a:t>
            </a:r>
            <a:endParaRPr lang="de-DE" dirty="0"/>
          </a:p>
        </p:txBody>
      </p:sp>
      <p:sp>
        <p:nvSpPr>
          <p:cNvPr id="3" name="Textplatzhalter 2"/>
          <p:cNvSpPr>
            <a:spLocks noGrp="1"/>
          </p:cNvSpPr>
          <p:nvPr>
            <p:ph type="body" sz="half" idx="2"/>
          </p:nvPr>
        </p:nvSpPr>
        <p:spPr>
          <a:xfrm>
            <a:off x="107504" y="1808820"/>
            <a:ext cx="8568952" cy="4680520"/>
          </a:xfrm>
        </p:spPr>
        <p:txBody>
          <a:bodyPr/>
          <a:lstStyle/>
          <a:p>
            <a:pPr marL="285750" indent="-285750">
              <a:buFont typeface="Arial" pitchFamily="34" charset="0"/>
              <a:buChar char="•"/>
            </a:pPr>
            <a:r>
              <a:rPr lang="en-US" dirty="0"/>
              <a:t>In Nigeria, yams, maize, pumpkins and beans typically grow together under a cover of scattered trees</a:t>
            </a:r>
          </a:p>
          <a:p>
            <a:pPr marL="285750" indent="-285750">
              <a:buFont typeface="Arial" pitchFamily="34" charset="0"/>
              <a:buChar char="•"/>
            </a:pPr>
            <a:r>
              <a:rPr lang="en-US" dirty="0"/>
              <a:t>e.g. for Yoruba of western Nigeria, have long </a:t>
            </a:r>
            <a:r>
              <a:rPr lang="en-US" dirty="0" err="1"/>
              <a:t>practised</a:t>
            </a:r>
            <a:r>
              <a:rPr lang="en-US" dirty="0"/>
              <a:t> an intensive system of mixed herbaceous, shrub and tree cropping,</a:t>
            </a:r>
          </a:p>
          <a:p>
            <a:pPr marL="742950" lvl="1" indent="-285750">
              <a:buFont typeface="Arial" pitchFamily="34" charset="0"/>
              <a:buChar char="•"/>
            </a:pPr>
            <a:r>
              <a:rPr lang="en-US" sz="1600" dirty="0"/>
              <a:t>system is a means of conserving human energy by making full use of limited space laboriously won from the dense forest. </a:t>
            </a:r>
          </a:p>
          <a:p>
            <a:pPr marL="742950" lvl="1" indent="-285750">
              <a:buFont typeface="Arial" pitchFamily="34" charset="0"/>
              <a:buChar char="•"/>
            </a:pPr>
            <a:r>
              <a:rPr lang="en-US" sz="1600" dirty="0"/>
              <a:t>They compare method to a </a:t>
            </a:r>
            <a:r>
              <a:rPr lang="en-US" sz="1600" dirty="0" err="1"/>
              <a:t>multistoreyed</a:t>
            </a:r>
            <a:r>
              <a:rPr lang="en-US" sz="1600" dirty="0"/>
              <a:t> building in a congested area in which expansion must be vertical rather than horizontal</a:t>
            </a:r>
          </a:p>
          <a:p>
            <a:pPr marL="285750" indent="-285750">
              <a:buFont typeface="Arial" pitchFamily="34" charset="0"/>
              <a:buChar char="•"/>
            </a:pPr>
            <a:endParaRPr lang="en-US" dirty="0"/>
          </a:p>
          <a:p>
            <a:pPr marL="285750" indent="-285750">
              <a:buFont typeface="Arial" pitchFamily="34" charset="0"/>
              <a:buChar char="•"/>
            </a:pPr>
            <a:endParaRPr lang="de-DE" dirty="0"/>
          </a:p>
        </p:txBody>
      </p:sp>
      <p:sp>
        <p:nvSpPr>
          <p:cNvPr id="4" name="Textplatzhalter 3"/>
          <p:cNvSpPr>
            <a:spLocks noGrp="1"/>
          </p:cNvSpPr>
          <p:nvPr>
            <p:ph type="body" sz="half" idx="10"/>
          </p:nvPr>
        </p:nvSpPr>
        <p:spPr>
          <a:xfrm>
            <a:off x="107504" y="1376772"/>
            <a:ext cx="8568952" cy="365130"/>
          </a:xfrm>
        </p:spPr>
        <p:txBody>
          <a:bodyPr/>
          <a:lstStyle/>
          <a:p>
            <a:r>
              <a:rPr lang="de-DE" dirty="0" err="1"/>
              <a:t>Africa</a:t>
            </a:r>
            <a:endParaRPr lang="de-DE" dirty="0"/>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14</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spTree>
    <p:extLst>
      <p:ext uri="{BB962C8B-B14F-4D97-AF65-F5344CB8AC3E}">
        <p14:creationId xmlns:p14="http://schemas.microsoft.com/office/powerpoint/2010/main" val="39617206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3948" y="692696"/>
            <a:ext cx="4572508" cy="387333"/>
          </a:xfrm>
        </p:spPr>
        <p:txBody>
          <a:bodyPr/>
          <a:lstStyle/>
          <a:p>
            <a:pPr algn="r"/>
            <a:r>
              <a:rPr lang="de-DE" dirty="0" err="1"/>
              <a:t>History</a:t>
            </a:r>
            <a:r>
              <a:rPr lang="de-DE" dirty="0"/>
              <a:t> </a:t>
            </a:r>
            <a:r>
              <a:rPr lang="de-DE" dirty="0" err="1"/>
              <a:t>of</a:t>
            </a:r>
            <a:r>
              <a:rPr lang="de-DE" dirty="0"/>
              <a:t> </a:t>
            </a:r>
            <a:r>
              <a:rPr lang="de-DE" dirty="0" err="1"/>
              <a:t>agroforestry</a:t>
            </a:r>
            <a:endParaRPr lang="de-DE" dirty="0"/>
          </a:p>
        </p:txBody>
      </p:sp>
      <p:sp>
        <p:nvSpPr>
          <p:cNvPr id="3" name="Textplatzhalter 2"/>
          <p:cNvSpPr>
            <a:spLocks noGrp="1"/>
          </p:cNvSpPr>
          <p:nvPr>
            <p:ph type="body" sz="half" idx="2"/>
          </p:nvPr>
        </p:nvSpPr>
        <p:spPr>
          <a:xfrm>
            <a:off x="107504" y="1808820"/>
            <a:ext cx="8568952" cy="4680520"/>
          </a:xfrm>
        </p:spPr>
        <p:txBody>
          <a:bodyPr/>
          <a:lstStyle/>
          <a:p>
            <a:pPr marL="285750" indent="-285750">
              <a:buFont typeface="Arial" pitchFamily="34" charset="0"/>
              <a:buChar char="•"/>
            </a:pPr>
            <a:r>
              <a:rPr lang="en-US" dirty="0"/>
              <a:t>These examples indicate wide geographical coverage of system</a:t>
            </a:r>
          </a:p>
          <a:p>
            <a:pPr marL="285750" indent="-285750">
              <a:buFont typeface="Arial" pitchFamily="34" charset="0"/>
              <a:buChar char="•"/>
            </a:pPr>
            <a:r>
              <a:rPr lang="en-US" dirty="0"/>
              <a:t>clearly point to the fact that earliest practitioners of what has now become known as agroforestry perceived food production as the system's main goal. </a:t>
            </a:r>
          </a:p>
          <a:p>
            <a:pPr marL="285750" indent="-285750">
              <a:buFont typeface="Arial" pitchFamily="34" charset="0"/>
              <a:buChar char="•"/>
            </a:pPr>
            <a:endParaRPr lang="en-US" dirty="0"/>
          </a:p>
          <a:p>
            <a:pPr marL="285750" indent="-285750">
              <a:buFont typeface="Arial" pitchFamily="34" charset="0"/>
              <a:buChar char="•"/>
            </a:pPr>
            <a:r>
              <a:rPr lang="en-US" b="1" dirty="0"/>
              <a:t>Trees were integral part of a farming system. </a:t>
            </a:r>
          </a:p>
          <a:p>
            <a:pPr marL="742950" lvl="1" indent="-285750">
              <a:buFont typeface="Arial" pitchFamily="34" charset="0"/>
              <a:buChar char="•"/>
            </a:pPr>
            <a:r>
              <a:rPr lang="en-US" sz="1600" b="1" dirty="0"/>
              <a:t>deliberately kept on farmland to support agriculture. </a:t>
            </a:r>
          </a:p>
          <a:p>
            <a:pPr marL="742950" lvl="1" indent="-285750">
              <a:buFont typeface="Arial" pitchFamily="34" charset="0"/>
              <a:buChar char="•"/>
            </a:pPr>
            <a:r>
              <a:rPr lang="en-US" sz="1600" b="1" dirty="0"/>
              <a:t>ultimate objective was not tree production but food production!</a:t>
            </a:r>
          </a:p>
          <a:p>
            <a:endParaRPr lang="de-DE" dirty="0"/>
          </a:p>
        </p:txBody>
      </p:sp>
      <p:sp>
        <p:nvSpPr>
          <p:cNvPr id="4" name="Textplatzhalter 3"/>
          <p:cNvSpPr>
            <a:spLocks noGrp="1"/>
          </p:cNvSpPr>
          <p:nvPr>
            <p:ph type="body" sz="half" idx="10"/>
          </p:nvPr>
        </p:nvSpPr>
        <p:spPr>
          <a:xfrm>
            <a:off x="107504" y="1376772"/>
            <a:ext cx="8568952" cy="365130"/>
          </a:xfrm>
        </p:spPr>
        <p:txBody>
          <a:bodyPr/>
          <a:lstStyle/>
          <a:p>
            <a:r>
              <a:rPr lang="de-DE" dirty="0" err="1"/>
              <a:t>Conclusion</a:t>
            </a:r>
            <a:r>
              <a:rPr lang="de-DE" dirty="0"/>
              <a:t>:</a:t>
            </a:r>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15</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spTree>
    <p:extLst>
      <p:ext uri="{BB962C8B-B14F-4D97-AF65-F5344CB8AC3E}">
        <p14:creationId xmlns:p14="http://schemas.microsoft.com/office/powerpoint/2010/main" val="42688579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3948" y="692696"/>
            <a:ext cx="4572508" cy="387333"/>
          </a:xfrm>
        </p:spPr>
        <p:txBody>
          <a:bodyPr/>
          <a:lstStyle/>
          <a:p>
            <a:pPr algn="r"/>
            <a:r>
              <a:rPr lang="de-DE" dirty="0" err="1"/>
              <a:t>History</a:t>
            </a:r>
            <a:r>
              <a:rPr lang="de-DE" dirty="0"/>
              <a:t> </a:t>
            </a:r>
            <a:r>
              <a:rPr lang="de-DE" dirty="0" err="1"/>
              <a:t>of</a:t>
            </a:r>
            <a:r>
              <a:rPr lang="de-DE" dirty="0"/>
              <a:t> </a:t>
            </a:r>
            <a:r>
              <a:rPr lang="de-DE" dirty="0" err="1"/>
              <a:t>agroforestry</a:t>
            </a:r>
            <a:endParaRPr lang="de-DE" dirty="0"/>
          </a:p>
        </p:txBody>
      </p:sp>
      <p:sp>
        <p:nvSpPr>
          <p:cNvPr id="3" name="Textplatzhalter 2"/>
          <p:cNvSpPr>
            <a:spLocks noGrp="1"/>
          </p:cNvSpPr>
          <p:nvPr>
            <p:ph type="body" sz="half" idx="2"/>
          </p:nvPr>
        </p:nvSpPr>
        <p:spPr>
          <a:xfrm>
            <a:off x="107504" y="1808820"/>
            <a:ext cx="8568952" cy="4680520"/>
          </a:xfrm>
        </p:spPr>
        <p:txBody>
          <a:bodyPr/>
          <a:lstStyle/>
          <a:p>
            <a:pPr marL="285750" indent="-285750">
              <a:buFont typeface="Arial" pitchFamily="34" charset="0"/>
              <a:buChar char="•"/>
            </a:pPr>
            <a:endParaRPr lang="en-US" dirty="0"/>
          </a:p>
          <a:p>
            <a:pPr marL="285750" indent="-285750">
              <a:buFont typeface="Arial" pitchFamily="34" charset="0"/>
              <a:buChar char="•"/>
            </a:pPr>
            <a:r>
              <a:rPr lang="en-US" dirty="0"/>
              <a:t>1970s, due to global problems such as increasing spread of deforestation, ecological degradation and deteriorating food situation in many areas of developing world, interest in agroforestry practices as alternative to conventional agriculture grew</a:t>
            </a:r>
          </a:p>
          <a:p>
            <a:pPr marL="285750" indent="-285750">
              <a:buFont typeface="Arial" pitchFamily="34" charset="0"/>
              <a:buChar char="•"/>
            </a:pPr>
            <a:r>
              <a:rPr lang="en-US" dirty="0"/>
              <a:t>term ‘agroforestry’ was coined in late 1970s, reflecting significant change in agricultural development</a:t>
            </a:r>
          </a:p>
          <a:p>
            <a:pPr marL="285750" indent="-285750">
              <a:buFont typeface="Arial" pitchFamily="34" charset="0"/>
              <a:buChar char="•"/>
            </a:pPr>
            <a:r>
              <a:rPr lang="en-US" dirty="0"/>
              <a:t>During this period, rural poor gained more attention from international development community</a:t>
            </a:r>
          </a:p>
          <a:p>
            <a:pPr marL="285750" indent="-285750">
              <a:buFont typeface="Arial" pitchFamily="34" charset="0"/>
              <a:buChar char="•"/>
            </a:pPr>
            <a:r>
              <a:rPr lang="en-US" dirty="0"/>
              <a:t>environmental and social side effects of high input agriculture induced by Green Revolution, which brought tremendous increase in yields of cereal crops, were starting to be felt</a:t>
            </a:r>
          </a:p>
          <a:p>
            <a:pPr marL="285750" indent="-285750">
              <a:buFont typeface="Arial" pitchFamily="34" charset="0"/>
              <a:buChar char="•"/>
            </a:pPr>
            <a:r>
              <a:rPr lang="en-US" dirty="0"/>
              <a:t>costly technologies turned out to be beyond reach of majority of resource-poor farmers in developing countries</a:t>
            </a:r>
          </a:p>
        </p:txBody>
      </p:sp>
      <p:sp>
        <p:nvSpPr>
          <p:cNvPr id="4" name="Textplatzhalter 3"/>
          <p:cNvSpPr>
            <a:spLocks noGrp="1"/>
          </p:cNvSpPr>
          <p:nvPr>
            <p:ph type="body" sz="half" idx="10"/>
          </p:nvPr>
        </p:nvSpPr>
        <p:spPr>
          <a:xfrm>
            <a:off x="107504" y="1376772"/>
            <a:ext cx="8568952" cy="365130"/>
          </a:xfrm>
        </p:spPr>
        <p:txBody>
          <a:bodyPr/>
          <a:lstStyle/>
          <a:p>
            <a:r>
              <a:rPr lang="de-DE" dirty="0" err="1"/>
              <a:t>Beginnings</a:t>
            </a:r>
            <a:r>
              <a:rPr lang="de-DE" dirty="0"/>
              <a:t> </a:t>
            </a:r>
            <a:r>
              <a:rPr lang="de-DE" dirty="0" err="1"/>
              <a:t>of</a:t>
            </a:r>
            <a:r>
              <a:rPr lang="de-DE" dirty="0"/>
              <a:t> ‘modern’ </a:t>
            </a:r>
            <a:r>
              <a:rPr lang="de-DE" dirty="0" err="1"/>
              <a:t>agroforestry</a:t>
            </a:r>
            <a:endParaRPr lang="de-DE" dirty="0"/>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16</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spTree>
    <p:extLst>
      <p:ext uri="{BB962C8B-B14F-4D97-AF65-F5344CB8AC3E}">
        <p14:creationId xmlns:p14="http://schemas.microsoft.com/office/powerpoint/2010/main" val="7049782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3948" y="692696"/>
            <a:ext cx="4572508" cy="387333"/>
          </a:xfrm>
        </p:spPr>
        <p:txBody>
          <a:bodyPr/>
          <a:lstStyle/>
          <a:p>
            <a:pPr algn="r"/>
            <a:r>
              <a:rPr lang="de-DE" dirty="0" err="1"/>
              <a:t>History</a:t>
            </a:r>
            <a:r>
              <a:rPr lang="de-DE" dirty="0"/>
              <a:t> </a:t>
            </a:r>
            <a:r>
              <a:rPr lang="de-DE" dirty="0" err="1"/>
              <a:t>of</a:t>
            </a:r>
            <a:r>
              <a:rPr lang="de-DE" dirty="0"/>
              <a:t> </a:t>
            </a:r>
            <a:r>
              <a:rPr lang="de-DE" dirty="0" err="1"/>
              <a:t>agroforestry</a:t>
            </a:r>
            <a:endParaRPr lang="de-DE" dirty="0"/>
          </a:p>
        </p:txBody>
      </p:sp>
      <p:sp>
        <p:nvSpPr>
          <p:cNvPr id="3" name="Textplatzhalter 2"/>
          <p:cNvSpPr>
            <a:spLocks noGrp="1"/>
          </p:cNvSpPr>
          <p:nvPr>
            <p:ph type="body" sz="half" idx="2"/>
          </p:nvPr>
        </p:nvSpPr>
        <p:spPr>
          <a:xfrm>
            <a:off x="107504" y="1808820"/>
            <a:ext cx="8568952" cy="4680520"/>
          </a:xfrm>
        </p:spPr>
        <p:txBody>
          <a:bodyPr/>
          <a:lstStyle/>
          <a:p>
            <a:pPr marL="285750" indent="-285750">
              <a:buFont typeface="Arial" pitchFamily="34" charset="0"/>
              <a:buChar char="•"/>
            </a:pPr>
            <a:r>
              <a:rPr lang="en-US" dirty="0"/>
              <a:t>many stakeholders started to look at alternatives, such as intercropping and integrated farming, involving trees and animals</a:t>
            </a:r>
          </a:p>
          <a:p>
            <a:pPr marL="285750" indent="-285750">
              <a:buFont typeface="Arial" pitchFamily="34" charset="0"/>
              <a:buChar char="•"/>
            </a:pPr>
            <a:r>
              <a:rPr lang="en-US" dirty="0"/>
              <a:t>Research and funding for agroforestry practices grew: </a:t>
            </a:r>
          </a:p>
          <a:p>
            <a:pPr marL="742950" lvl="1" indent="-285750">
              <a:buFont typeface="Arial" pitchFamily="34" charset="0"/>
              <a:buChar char="•"/>
            </a:pPr>
            <a:r>
              <a:rPr lang="en-US" sz="1600" dirty="0"/>
              <a:t>1977 the International Council for Research in Agroforestry (ICRAF) was founded and is today called World Agroforestry Center</a:t>
            </a:r>
          </a:p>
          <a:p>
            <a:pPr marL="285750" indent="-285750">
              <a:buFont typeface="Arial" pitchFamily="34" charset="0"/>
              <a:buChar char="•"/>
            </a:pPr>
            <a:r>
              <a:rPr lang="en-US" dirty="0"/>
              <a:t>With increased research efforts, modern agroforestry can use science to improve already well-established local traditions</a:t>
            </a:r>
          </a:p>
          <a:p>
            <a:pPr marL="285750" indent="-285750">
              <a:buFont typeface="Arial" pitchFamily="34" charset="0"/>
              <a:buChar char="•"/>
            </a:pPr>
            <a:endParaRPr lang="de-DE" dirty="0"/>
          </a:p>
          <a:p>
            <a:endParaRPr lang="de-DE" dirty="0"/>
          </a:p>
        </p:txBody>
      </p:sp>
      <p:sp>
        <p:nvSpPr>
          <p:cNvPr id="4" name="Textplatzhalter 3"/>
          <p:cNvSpPr>
            <a:spLocks noGrp="1"/>
          </p:cNvSpPr>
          <p:nvPr>
            <p:ph type="body" sz="half" idx="10"/>
          </p:nvPr>
        </p:nvSpPr>
        <p:spPr>
          <a:xfrm>
            <a:off x="107504" y="1376772"/>
            <a:ext cx="8568952" cy="365130"/>
          </a:xfrm>
        </p:spPr>
        <p:txBody>
          <a:bodyPr/>
          <a:lstStyle/>
          <a:p>
            <a:endParaRPr lang="de-DE" dirty="0"/>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17</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2140" y="3568156"/>
            <a:ext cx="2833489" cy="28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97239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3948" y="692696"/>
            <a:ext cx="4572508" cy="387333"/>
          </a:xfrm>
        </p:spPr>
        <p:txBody>
          <a:bodyPr/>
          <a:lstStyle/>
          <a:p>
            <a:pPr algn="r"/>
            <a:r>
              <a:rPr lang="de-DE" dirty="0" err="1"/>
              <a:t>History</a:t>
            </a:r>
            <a:r>
              <a:rPr lang="de-DE" dirty="0"/>
              <a:t> </a:t>
            </a:r>
            <a:r>
              <a:rPr lang="de-DE" dirty="0" err="1"/>
              <a:t>of</a:t>
            </a:r>
            <a:r>
              <a:rPr lang="de-DE" dirty="0"/>
              <a:t> </a:t>
            </a:r>
            <a:r>
              <a:rPr lang="de-DE" dirty="0" err="1"/>
              <a:t>agroforestry</a:t>
            </a:r>
            <a:endParaRPr lang="de-DE" dirty="0"/>
          </a:p>
        </p:txBody>
      </p:sp>
      <p:sp>
        <p:nvSpPr>
          <p:cNvPr id="3" name="Textplatzhalter 2"/>
          <p:cNvSpPr>
            <a:spLocks noGrp="1"/>
          </p:cNvSpPr>
          <p:nvPr>
            <p:ph type="body" sz="half" idx="2"/>
          </p:nvPr>
        </p:nvSpPr>
        <p:spPr>
          <a:xfrm>
            <a:off x="107504" y="1808820"/>
            <a:ext cx="8568952" cy="4680520"/>
          </a:xfrm>
        </p:spPr>
        <p:txBody>
          <a:bodyPr/>
          <a:lstStyle/>
          <a:p>
            <a:pPr marL="285750" indent="-285750">
              <a:buFont typeface="Arial" pitchFamily="34" charset="0"/>
              <a:buChar char="•"/>
            </a:pPr>
            <a:endParaRPr lang="en-US" dirty="0"/>
          </a:p>
          <a:p>
            <a:pPr marL="285750" indent="-285750">
              <a:buFont typeface="Arial" pitchFamily="34" charset="0"/>
              <a:buChar char="•"/>
            </a:pPr>
            <a:r>
              <a:rPr lang="en-US" dirty="0"/>
              <a:t>Today agroforestry is recognized natural resource management or land-use system combining agriculture and forestry to provide increased environmental, economic and social benefits</a:t>
            </a:r>
          </a:p>
          <a:p>
            <a:pPr marL="285750" indent="-285750">
              <a:buFont typeface="Arial" pitchFamily="34" charset="0"/>
              <a:buChar char="•"/>
            </a:pPr>
            <a:r>
              <a:rPr lang="en-US" dirty="0"/>
              <a:t>Agroforestry is increasingly recognized as beneficial land use practice and is becoming more widespread, especially in developing and tropical countries:</a:t>
            </a:r>
          </a:p>
          <a:p>
            <a:pPr marL="742950" lvl="1" indent="-285750">
              <a:buFont typeface="Arial" pitchFamily="34" charset="0"/>
              <a:buChar char="•"/>
            </a:pPr>
            <a:r>
              <a:rPr lang="en-US" sz="1600" dirty="0"/>
              <a:t>government of Philippines was among the first to support agroforestry as a viable strategy for rural development</a:t>
            </a:r>
          </a:p>
          <a:p>
            <a:pPr marL="742950" lvl="1" indent="-285750">
              <a:buFont typeface="Arial" pitchFamily="34" charset="0"/>
              <a:buChar char="•"/>
            </a:pPr>
            <a:r>
              <a:rPr lang="en-US" sz="1600" dirty="0"/>
              <a:t>In 2014, the government of India adopted a National Agroforestry Policy</a:t>
            </a:r>
          </a:p>
        </p:txBody>
      </p:sp>
      <p:sp>
        <p:nvSpPr>
          <p:cNvPr id="4" name="Textplatzhalter 3"/>
          <p:cNvSpPr>
            <a:spLocks noGrp="1"/>
          </p:cNvSpPr>
          <p:nvPr>
            <p:ph type="body" sz="half" idx="10"/>
          </p:nvPr>
        </p:nvSpPr>
        <p:spPr>
          <a:xfrm>
            <a:off x="107504" y="1376772"/>
            <a:ext cx="8568952" cy="365130"/>
          </a:xfrm>
        </p:spPr>
        <p:txBody>
          <a:bodyPr/>
          <a:lstStyle/>
          <a:p>
            <a:r>
              <a:rPr lang="de-DE" dirty="0" err="1"/>
              <a:t>Agroforestry</a:t>
            </a:r>
            <a:r>
              <a:rPr lang="de-DE" dirty="0"/>
              <a:t> </a:t>
            </a:r>
            <a:r>
              <a:rPr lang="de-DE" dirty="0" err="1"/>
              <a:t>today</a:t>
            </a:r>
            <a:endParaRPr lang="de-DE" dirty="0"/>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18</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spTree>
    <p:extLst>
      <p:ext uri="{BB962C8B-B14F-4D97-AF65-F5344CB8AC3E}">
        <p14:creationId xmlns:p14="http://schemas.microsoft.com/office/powerpoint/2010/main" val="2708720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3948" y="692696"/>
            <a:ext cx="4572508" cy="387333"/>
          </a:xfrm>
        </p:spPr>
        <p:txBody>
          <a:bodyPr/>
          <a:lstStyle/>
          <a:p>
            <a:pPr algn="r"/>
            <a:r>
              <a:rPr lang="de-DE" dirty="0" err="1"/>
              <a:t>History</a:t>
            </a:r>
            <a:r>
              <a:rPr lang="de-DE" dirty="0"/>
              <a:t> </a:t>
            </a:r>
            <a:r>
              <a:rPr lang="de-DE" dirty="0" err="1"/>
              <a:t>of</a:t>
            </a:r>
            <a:r>
              <a:rPr lang="de-DE" dirty="0"/>
              <a:t> </a:t>
            </a:r>
            <a:r>
              <a:rPr lang="de-DE" dirty="0" err="1"/>
              <a:t>agroforestry</a:t>
            </a:r>
            <a:endParaRPr lang="de-DE" dirty="0"/>
          </a:p>
        </p:txBody>
      </p:sp>
      <p:sp>
        <p:nvSpPr>
          <p:cNvPr id="3" name="Textplatzhalter 2"/>
          <p:cNvSpPr>
            <a:spLocks noGrp="1"/>
          </p:cNvSpPr>
          <p:nvPr>
            <p:ph type="body" sz="half" idx="2"/>
          </p:nvPr>
        </p:nvSpPr>
        <p:spPr>
          <a:xfrm>
            <a:off x="107504" y="1808820"/>
            <a:ext cx="8568952" cy="4680520"/>
          </a:xfrm>
        </p:spPr>
        <p:txBody>
          <a:bodyPr/>
          <a:lstStyle/>
          <a:p>
            <a:pPr marL="285750" indent="-285750">
              <a:buFont typeface="Arial" pitchFamily="34" charset="0"/>
              <a:buChar char="•"/>
            </a:pPr>
            <a:r>
              <a:rPr lang="en-US" dirty="0"/>
              <a:t>creation of modern agroforestry finds its origins in solutions to development problems</a:t>
            </a:r>
          </a:p>
          <a:p>
            <a:pPr marL="285750" indent="-285750">
              <a:buFont typeface="Arial" pitchFamily="34" charset="0"/>
              <a:buChar char="•"/>
            </a:pPr>
            <a:r>
              <a:rPr lang="en-US" dirty="0"/>
              <a:t>its benefits are recognized in developed countries and government support has grown accordingly:</a:t>
            </a:r>
          </a:p>
          <a:p>
            <a:pPr marL="742950" lvl="1" indent="-285750">
              <a:buFont typeface="Arial" pitchFamily="34" charset="0"/>
              <a:buChar char="•"/>
            </a:pPr>
            <a:r>
              <a:rPr lang="en-US" sz="1600" dirty="0"/>
              <a:t>United States:  2011-2016 Strategic Framework on Agroforestry seeks to </a:t>
            </a:r>
          </a:p>
          <a:p>
            <a:pPr marL="1200150" lvl="2" indent="-285750">
              <a:buFont typeface="Arial" pitchFamily="34" charset="0"/>
              <a:buChar char="•"/>
            </a:pPr>
            <a:r>
              <a:rPr lang="en-US" sz="1400" dirty="0"/>
              <a:t>(1) increase use of agroforestry by landowners and communities</a:t>
            </a:r>
          </a:p>
          <a:p>
            <a:pPr marL="1200150" lvl="2" indent="-285750">
              <a:buFont typeface="Arial" pitchFamily="34" charset="0"/>
              <a:buChar char="•"/>
            </a:pPr>
            <a:r>
              <a:rPr lang="en-US" sz="1400" dirty="0"/>
              <a:t>(2) advance the understanding of, and tools for, applying agroforestry</a:t>
            </a:r>
          </a:p>
          <a:p>
            <a:pPr marL="1200150" lvl="2" indent="-285750">
              <a:buFont typeface="Arial" pitchFamily="34" charset="0"/>
              <a:buChar char="•"/>
            </a:pPr>
            <a:r>
              <a:rPr lang="en-US" sz="1400" dirty="0"/>
              <a:t>(3) incorporate agroforestry into an all-lands approach to conservation and economic development</a:t>
            </a:r>
          </a:p>
          <a:p>
            <a:pPr marL="742950" lvl="1" indent="-285750">
              <a:buFont typeface="Arial" pitchFamily="34" charset="0"/>
              <a:buChar char="•"/>
            </a:pPr>
            <a:r>
              <a:rPr lang="en-US" sz="1600" dirty="0"/>
              <a:t>Europe: </a:t>
            </a:r>
          </a:p>
          <a:p>
            <a:pPr marL="1200150" lvl="2" indent="-285750">
              <a:buFont typeface="Arial" pitchFamily="34" charset="0"/>
              <a:buChar char="•"/>
            </a:pPr>
            <a:r>
              <a:rPr lang="en-US" sz="1400" dirty="0"/>
              <a:t>2001, tree-based intercropping systems were accepted for access to funding support from the Common Agricultural Policy (CAP) of the European Union</a:t>
            </a:r>
          </a:p>
          <a:p>
            <a:pPr marL="1200150" lvl="2" indent="-285750">
              <a:buFont typeface="Arial" pitchFamily="34" charset="0"/>
              <a:buChar char="•"/>
            </a:pPr>
            <a:r>
              <a:rPr lang="en-US" sz="1400" dirty="0"/>
              <a:t>2004, European Commission launched Article 44 for support to agroforestry </a:t>
            </a:r>
          </a:p>
          <a:p>
            <a:pPr marL="1200150" lvl="2" indent="-285750">
              <a:buFont typeface="Arial" pitchFamily="34" charset="0"/>
              <a:buChar char="•"/>
            </a:pPr>
            <a:r>
              <a:rPr lang="en-US" sz="1400" dirty="0"/>
              <a:t>CAP of 2014, agroforestry - solution to enhance biodiversity on farms and a means to improve forest areas and rural development</a:t>
            </a:r>
          </a:p>
          <a:p>
            <a:pPr marL="742950" lvl="1" indent="-285750">
              <a:buFont typeface="Arial" pitchFamily="34" charset="0"/>
              <a:buChar char="•"/>
            </a:pPr>
            <a:r>
              <a:rPr lang="en-US" sz="1600" dirty="0"/>
              <a:t>Australia and New Zealand: </a:t>
            </a:r>
            <a:r>
              <a:rPr lang="en-US" sz="1600" dirty="0" err="1"/>
              <a:t>Landcare</a:t>
            </a:r>
            <a:r>
              <a:rPr lang="en-US" sz="1600" dirty="0"/>
              <a:t> and Sustainable Farming Funds recognize growing trees on farms as way to gear agricultural practices towards more sustainable path, notably with agroforestry projects</a:t>
            </a:r>
          </a:p>
          <a:p>
            <a:pPr marL="285750" indent="-285750">
              <a:buFont typeface="Arial" pitchFamily="34" charset="0"/>
              <a:buChar char="•"/>
            </a:pPr>
            <a:endParaRPr lang="en-US" dirty="0"/>
          </a:p>
          <a:p>
            <a:pPr marL="285750" indent="-285750">
              <a:buFont typeface="Arial" pitchFamily="34" charset="0"/>
              <a:buChar char="•"/>
            </a:pPr>
            <a:endParaRPr lang="de-DE" dirty="0"/>
          </a:p>
          <a:p>
            <a:endParaRPr lang="de-DE" dirty="0"/>
          </a:p>
        </p:txBody>
      </p:sp>
      <p:sp>
        <p:nvSpPr>
          <p:cNvPr id="4" name="Textplatzhalter 3"/>
          <p:cNvSpPr>
            <a:spLocks noGrp="1"/>
          </p:cNvSpPr>
          <p:nvPr>
            <p:ph type="body" sz="half" idx="10"/>
          </p:nvPr>
        </p:nvSpPr>
        <p:spPr>
          <a:xfrm>
            <a:off x="107504" y="1376772"/>
            <a:ext cx="8568952" cy="365130"/>
          </a:xfrm>
        </p:spPr>
        <p:txBody>
          <a:bodyPr/>
          <a:lstStyle/>
          <a:p>
            <a:endParaRPr lang="de-DE" dirty="0"/>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19</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spTree>
    <p:extLst>
      <p:ext uri="{BB962C8B-B14F-4D97-AF65-F5344CB8AC3E}">
        <p14:creationId xmlns:p14="http://schemas.microsoft.com/office/powerpoint/2010/main" val="15958335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3948" y="692696"/>
            <a:ext cx="4572508" cy="387333"/>
          </a:xfrm>
        </p:spPr>
        <p:txBody>
          <a:bodyPr/>
          <a:lstStyle/>
          <a:p>
            <a:pPr algn="r"/>
            <a:r>
              <a:rPr lang="de-DE" dirty="0"/>
              <a:t>Outline </a:t>
            </a:r>
          </a:p>
        </p:txBody>
      </p:sp>
      <p:sp>
        <p:nvSpPr>
          <p:cNvPr id="3" name="Textplatzhalter 2"/>
          <p:cNvSpPr>
            <a:spLocks noGrp="1"/>
          </p:cNvSpPr>
          <p:nvPr>
            <p:ph type="body" sz="half" idx="2"/>
          </p:nvPr>
        </p:nvSpPr>
        <p:spPr>
          <a:xfrm>
            <a:off x="107504" y="1808820"/>
            <a:ext cx="8568952" cy="4680520"/>
          </a:xfrm>
        </p:spPr>
        <p:txBody>
          <a:bodyPr/>
          <a:lstStyle/>
          <a:p>
            <a:pPr marL="285750" indent="-285750">
              <a:buFont typeface="Arial" panose="020B0604020202020204" pitchFamily="34" charset="0"/>
              <a:buChar char="•"/>
            </a:pPr>
            <a:r>
              <a:rPr lang="de-DE" dirty="0" err="1"/>
              <a:t>Introduction</a:t>
            </a:r>
            <a:endParaRPr lang="de-DE" dirty="0"/>
          </a:p>
          <a:p>
            <a:pPr marL="285750" indent="-285750">
              <a:buFont typeface="Arial" panose="020B0604020202020204" pitchFamily="34" charset="0"/>
              <a:buChar char="•"/>
            </a:pPr>
            <a:r>
              <a:rPr lang="de-DE" dirty="0" err="1"/>
              <a:t>Importance</a:t>
            </a:r>
            <a:endParaRPr lang="de-DE" dirty="0"/>
          </a:p>
          <a:p>
            <a:pPr marL="285750" indent="-285750">
              <a:buFont typeface="Arial" panose="020B0604020202020204" pitchFamily="34" charset="0"/>
              <a:buChar char="•"/>
            </a:pPr>
            <a:r>
              <a:rPr lang="de-DE" dirty="0" err="1"/>
              <a:t>Ecosystem</a:t>
            </a:r>
            <a:r>
              <a:rPr lang="de-DE" dirty="0"/>
              <a:t> Services</a:t>
            </a:r>
          </a:p>
          <a:p>
            <a:pPr marL="285750" indent="-285750">
              <a:buFont typeface="Arial" panose="020B0604020202020204" pitchFamily="34" charset="0"/>
              <a:buChar char="•"/>
            </a:pPr>
            <a:r>
              <a:rPr lang="de-DE" dirty="0" err="1"/>
              <a:t>Plants</a:t>
            </a:r>
            <a:endParaRPr lang="de-DE" dirty="0"/>
          </a:p>
          <a:p>
            <a:pPr marL="285750" indent="-285750">
              <a:buFont typeface="Arial" panose="020B0604020202020204" pitchFamily="34" charset="0"/>
              <a:buChar char="•"/>
            </a:pPr>
            <a:r>
              <a:rPr lang="de-DE" dirty="0"/>
              <a:t>Livestock</a:t>
            </a:r>
          </a:p>
          <a:p>
            <a:pPr marL="285750" indent="-285750">
              <a:buFont typeface="Arial" panose="020B0604020202020204" pitchFamily="34" charset="0"/>
              <a:buChar char="•"/>
            </a:pPr>
            <a:r>
              <a:rPr lang="de-DE" dirty="0" err="1"/>
              <a:t>Microbiota</a:t>
            </a:r>
            <a:endParaRPr lang="de-DE" dirty="0"/>
          </a:p>
          <a:p>
            <a:pPr marL="285750" indent="-285750">
              <a:buFont typeface="Arial" panose="020B0604020202020204" pitchFamily="34" charset="0"/>
              <a:buChar char="•"/>
            </a:pPr>
            <a:r>
              <a:rPr lang="de-DE" b="1" dirty="0" err="1"/>
              <a:t>Agricultural</a:t>
            </a:r>
            <a:r>
              <a:rPr lang="de-DE" b="1" dirty="0"/>
              <a:t> Systems</a:t>
            </a:r>
          </a:p>
          <a:p>
            <a:pPr marL="285750" indent="-285750">
              <a:buFont typeface="Arial" panose="020B0604020202020204" pitchFamily="34" charset="0"/>
              <a:buChar char="•"/>
            </a:pPr>
            <a:r>
              <a:rPr lang="de-DE" dirty="0"/>
              <a:t>Society</a:t>
            </a:r>
          </a:p>
          <a:p>
            <a:pPr marL="285750" indent="-285750">
              <a:buFont typeface="Arial" panose="020B0604020202020204" pitchFamily="34" charset="0"/>
              <a:buChar char="•"/>
            </a:pPr>
            <a:r>
              <a:rPr lang="de-DE" dirty="0"/>
              <a:t>Law</a:t>
            </a:r>
          </a:p>
          <a:p>
            <a:pPr marL="285750" indent="-285750">
              <a:buFont typeface="Arial" panose="020B0604020202020204" pitchFamily="34" charset="0"/>
              <a:buChar char="•"/>
            </a:pPr>
            <a:r>
              <a:rPr lang="de-DE" dirty="0" err="1"/>
              <a:t>Agrobiodiversity</a:t>
            </a:r>
            <a:r>
              <a:rPr lang="de-DE" dirty="0"/>
              <a:t> Research &amp; Education</a:t>
            </a:r>
          </a:p>
          <a:p>
            <a:pPr marL="285750" indent="-285750">
              <a:buFont typeface="Arial" panose="020B0604020202020204" pitchFamily="34" charset="0"/>
              <a:buChar char="•"/>
            </a:pPr>
            <a:r>
              <a:rPr lang="de-DE" dirty="0" err="1"/>
              <a:t>Decline</a:t>
            </a:r>
            <a:r>
              <a:rPr lang="de-DE" dirty="0"/>
              <a:t> </a:t>
            </a:r>
            <a:r>
              <a:rPr lang="de-DE" dirty="0" err="1"/>
              <a:t>of</a:t>
            </a:r>
            <a:r>
              <a:rPr lang="de-DE" dirty="0"/>
              <a:t> </a:t>
            </a:r>
            <a:r>
              <a:rPr lang="de-DE"/>
              <a:t>Agrobiodiversity</a:t>
            </a:r>
            <a:endParaRPr lang="de-DE" dirty="0"/>
          </a:p>
        </p:txBody>
      </p:sp>
      <p:sp>
        <p:nvSpPr>
          <p:cNvPr id="4" name="Textplatzhalter 3"/>
          <p:cNvSpPr>
            <a:spLocks noGrp="1"/>
          </p:cNvSpPr>
          <p:nvPr>
            <p:ph type="body" sz="half" idx="10"/>
          </p:nvPr>
        </p:nvSpPr>
        <p:spPr>
          <a:xfrm>
            <a:off x="107504" y="1376772"/>
            <a:ext cx="8568952" cy="365130"/>
          </a:xfrm>
        </p:spPr>
        <p:txBody>
          <a:bodyPr/>
          <a:lstStyle/>
          <a:p>
            <a:endParaRPr lang="de-DE" dirty="0"/>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2</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spTree>
    <p:extLst>
      <p:ext uri="{BB962C8B-B14F-4D97-AF65-F5344CB8AC3E}">
        <p14:creationId xmlns:p14="http://schemas.microsoft.com/office/powerpoint/2010/main" val="13610906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3948" y="692696"/>
            <a:ext cx="4572508" cy="387333"/>
          </a:xfrm>
        </p:spPr>
        <p:txBody>
          <a:bodyPr/>
          <a:lstStyle/>
          <a:p>
            <a:pPr algn="r"/>
            <a:r>
              <a:rPr lang="de-DE" dirty="0" err="1"/>
              <a:t>Agroforestry</a:t>
            </a:r>
            <a:r>
              <a:rPr lang="de-DE" dirty="0"/>
              <a:t> </a:t>
            </a:r>
            <a:r>
              <a:rPr lang="de-DE" dirty="0" err="1"/>
              <a:t>systems</a:t>
            </a:r>
            <a:endParaRPr lang="de-DE" dirty="0"/>
          </a:p>
        </p:txBody>
      </p:sp>
      <p:sp>
        <p:nvSpPr>
          <p:cNvPr id="3" name="Textplatzhalter 2"/>
          <p:cNvSpPr>
            <a:spLocks noGrp="1"/>
          </p:cNvSpPr>
          <p:nvPr>
            <p:ph type="body" sz="half" idx="2"/>
          </p:nvPr>
        </p:nvSpPr>
        <p:spPr>
          <a:xfrm>
            <a:off x="107504" y="1808820"/>
            <a:ext cx="8568952" cy="4680520"/>
          </a:xfrm>
        </p:spPr>
        <p:txBody>
          <a:bodyPr/>
          <a:lstStyle/>
          <a:p>
            <a:pPr marL="285750" indent="-285750">
              <a:buFont typeface="Arial" pitchFamily="34" charset="0"/>
              <a:buChar char="•"/>
            </a:pPr>
            <a:endParaRPr lang="en-US" dirty="0"/>
          </a:p>
          <a:p>
            <a:pPr marL="285750" indent="-285750">
              <a:buFont typeface="Arial" pitchFamily="34" charset="0"/>
              <a:buChar char="•"/>
            </a:pPr>
            <a:r>
              <a:rPr lang="en-US" dirty="0"/>
              <a:t>The three main components of agroforestry…</a:t>
            </a:r>
          </a:p>
          <a:p>
            <a:pPr marL="742950" lvl="1" indent="-285750">
              <a:buFont typeface="Arial" pitchFamily="34" charset="0"/>
              <a:buChar char="•"/>
            </a:pPr>
            <a:r>
              <a:rPr lang="en-US" sz="1600" dirty="0"/>
              <a:t>trees, or more precisely, woody perennials (that is trees and shrubs)</a:t>
            </a:r>
          </a:p>
          <a:p>
            <a:pPr marL="742950" lvl="1" indent="-285750">
              <a:buFont typeface="Arial" pitchFamily="34" charset="0"/>
              <a:buChar char="•"/>
            </a:pPr>
            <a:r>
              <a:rPr lang="en-US" sz="1600" dirty="0"/>
              <a:t>crops, that is </a:t>
            </a:r>
            <a:r>
              <a:rPr lang="en-US" sz="1600" dirty="0" err="1"/>
              <a:t>herbacious</a:t>
            </a:r>
            <a:r>
              <a:rPr lang="en-US" sz="1600" dirty="0"/>
              <a:t> plants (agricultural/arable crops)</a:t>
            </a:r>
          </a:p>
          <a:p>
            <a:pPr marL="742950" lvl="1" indent="-285750">
              <a:buFont typeface="Arial" pitchFamily="34" charset="0"/>
              <a:buChar char="•"/>
            </a:pPr>
            <a:r>
              <a:rPr lang="en-US" sz="1600" dirty="0"/>
              <a:t>animals</a:t>
            </a:r>
          </a:p>
          <a:p>
            <a:pPr marL="285750" indent="-285750">
              <a:buFont typeface="Arial" pitchFamily="34" charset="0"/>
              <a:buChar char="•"/>
            </a:pPr>
            <a:r>
              <a:rPr lang="en-US" dirty="0"/>
              <a:t>… can be combined in numerous spatial and temporal arrangements and for different functions, creating many different kinds of systems</a:t>
            </a:r>
          </a:p>
          <a:p>
            <a:pPr marL="285750" indent="-285750">
              <a:buFont typeface="Arial" pitchFamily="34" charset="0"/>
              <a:buChar char="•"/>
            </a:pPr>
            <a:endParaRPr lang="de-DE" dirty="0"/>
          </a:p>
        </p:txBody>
      </p:sp>
      <p:sp>
        <p:nvSpPr>
          <p:cNvPr id="4" name="Textplatzhalter 3"/>
          <p:cNvSpPr>
            <a:spLocks noGrp="1"/>
          </p:cNvSpPr>
          <p:nvPr>
            <p:ph type="body" sz="half" idx="10"/>
          </p:nvPr>
        </p:nvSpPr>
        <p:spPr>
          <a:xfrm>
            <a:off x="107504" y="1376772"/>
            <a:ext cx="8568952" cy="365130"/>
          </a:xfrm>
        </p:spPr>
        <p:txBody>
          <a:bodyPr/>
          <a:lstStyle/>
          <a:p>
            <a:r>
              <a:rPr lang="de-DE" dirty="0" err="1"/>
              <a:t>Overview</a:t>
            </a:r>
            <a:endParaRPr lang="de-DE" dirty="0"/>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20</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spTree>
    <p:extLst>
      <p:ext uri="{BB962C8B-B14F-4D97-AF65-F5344CB8AC3E}">
        <p14:creationId xmlns:p14="http://schemas.microsoft.com/office/powerpoint/2010/main" val="11010079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3948" y="692696"/>
            <a:ext cx="4572508" cy="387333"/>
          </a:xfrm>
        </p:spPr>
        <p:txBody>
          <a:bodyPr/>
          <a:lstStyle/>
          <a:p>
            <a:pPr algn="r"/>
            <a:r>
              <a:rPr lang="de-DE" dirty="0" err="1"/>
              <a:t>Agroforestry</a:t>
            </a:r>
            <a:r>
              <a:rPr lang="de-DE" dirty="0"/>
              <a:t> </a:t>
            </a:r>
            <a:r>
              <a:rPr lang="de-DE" dirty="0" err="1"/>
              <a:t>systems</a:t>
            </a:r>
            <a:endParaRPr lang="de-DE" dirty="0"/>
          </a:p>
        </p:txBody>
      </p:sp>
      <p:sp>
        <p:nvSpPr>
          <p:cNvPr id="3" name="Textplatzhalter 2"/>
          <p:cNvSpPr>
            <a:spLocks noGrp="1"/>
          </p:cNvSpPr>
          <p:nvPr>
            <p:ph type="body" sz="half" idx="2"/>
          </p:nvPr>
        </p:nvSpPr>
        <p:spPr>
          <a:xfrm>
            <a:off x="107504" y="1808820"/>
            <a:ext cx="8568952" cy="4680520"/>
          </a:xfrm>
        </p:spPr>
        <p:txBody>
          <a:bodyPr/>
          <a:lstStyle/>
          <a:p>
            <a:pPr marL="285750" indent="-285750">
              <a:buFont typeface="Arial" pitchFamily="34" charset="0"/>
              <a:buChar char="•"/>
            </a:pPr>
            <a:r>
              <a:rPr lang="en-US" dirty="0"/>
              <a:t>Definitions taken from Nair (1993) An Introduction to Agroforestry, a reference in the field (the author, co-founder of the World Agroforestry Centre (ICRAF), is a pioneer in the establishment modern agroforestry)</a:t>
            </a:r>
          </a:p>
          <a:p>
            <a:pPr marL="285750" indent="-285750">
              <a:buFont typeface="Arial" pitchFamily="34" charset="0"/>
              <a:buChar char="•"/>
            </a:pPr>
            <a:r>
              <a:rPr lang="en-US" dirty="0"/>
              <a:t>Three kinds of systems:</a:t>
            </a:r>
          </a:p>
          <a:p>
            <a:pPr marL="742950" lvl="1" indent="-285750">
              <a:buFont typeface="Arial" pitchFamily="34" charset="0"/>
              <a:buChar char="•"/>
            </a:pPr>
            <a:r>
              <a:rPr lang="en-US" sz="1600" dirty="0" err="1"/>
              <a:t>Agrisilvicultural</a:t>
            </a:r>
            <a:r>
              <a:rPr lang="en-US" sz="1600" dirty="0"/>
              <a:t> systems (= trees + crops)</a:t>
            </a:r>
          </a:p>
          <a:p>
            <a:pPr marL="742950" lvl="1" indent="-285750">
              <a:buFont typeface="Arial" pitchFamily="34" charset="0"/>
              <a:buChar char="•"/>
            </a:pPr>
            <a:r>
              <a:rPr lang="en-US" sz="1600" dirty="0" err="1"/>
              <a:t>Silvopastoral</a:t>
            </a:r>
            <a:r>
              <a:rPr lang="en-US" sz="1600" dirty="0"/>
              <a:t> systems (= trees + pastures or animals)</a:t>
            </a:r>
          </a:p>
          <a:p>
            <a:pPr marL="742950" lvl="1" indent="-285750">
              <a:buFont typeface="Arial" pitchFamily="34" charset="0"/>
              <a:buChar char="•"/>
            </a:pPr>
            <a:r>
              <a:rPr lang="en-US" sz="1600" dirty="0" err="1"/>
              <a:t>Agrosilvopastoral</a:t>
            </a:r>
            <a:r>
              <a:rPr lang="en-US" sz="1600" dirty="0"/>
              <a:t> systems (= trees + crops + animals)</a:t>
            </a:r>
          </a:p>
          <a:p>
            <a:endParaRPr lang="de-DE" dirty="0"/>
          </a:p>
        </p:txBody>
      </p:sp>
      <p:sp>
        <p:nvSpPr>
          <p:cNvPr id="4" name="Textplatzhalter 3"/>
          <p:cNvSpPr>
            <a:spLocks noGrp="1"/>
          </p:cNvSpPr>
          <p:nvPr>
            <p:ph type="body" sz="half" idx="10"/>
          </p:nvPr>
        </p:nvSpPr>
        <p:spPr>
          <a:xfrm>
            <a:off x="107504" y="1376772"/>
            <a:ext cx="8568952" cy="365130"/>
          </a:xfrm>
        </p:spPr>
        <p:txBody>
          <a:bodyPr/>
          <a:lstStyle/>
          <a:p>
            <a:endParaRPr lang="de-DE" dirty="0"/>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21</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spTree>
    <p:extLst>
      <p:ext uri="{BB962C8B-B14F-4D97-AF65-F5344CB8AC3E}">
        <p14:creationId xmlns:p14="http://schemas.microsoft.com/office/powerpoint/2010/main" val="32087149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3948" y="692696"/>
            <a:ext cx="4572508" cy="387333"/>
          </a:xfrm>
        </p:spPr>
        <p:txBody>
          <a:bodyPr/>
          <a:lstStyle/>
          <a:p>
            <a:pPr algn="r"/>
            <a:r>
              <a:rPr lang="de-DE" dirty="0" err="1"/>
              <a:t>Agroforestry</a:t>
            </a:r>
            <a:r>
              <a:rPr lang="de-DE" dirty="0"/>
              <a:t> </a:t>
            </a:r>
            <a:r>
              <a:rPr lang="de-DE" dirty="0" err="1"/>
              <a:t>systems</a:t>
            </a:r>
            <a:endParaRPr lang="de-DE" dirty="0"/>
          </a:p>
        </p:txBody>
      </p:sp>
      <p:sp>
        <p:nvSpPr>
          <p:cNvPr id="3" name="Textplatzhalter 2"/>
          <p:cNvSpPr>
            <a:spLocks noGrp="1"/>
          </p:cNvSpPr>
          <p:nvPr>
            <p:ph type="body" sz="half" idx="2"/>
          </p:nvPr>
        </p:nvSpPr>
        <p:spPr>
          <a:xfrm>
            <a:off x="107504" y="1808820"/>
            <a:ext cx="8568952" cy="4680520"/>
          </a:xfrm>
        </p:spPr>
        <p:txBody>
          <a:bodyPr/>
          <a:lstStyle/>
          <a:p>
            <a:pPr marL="285750" indent="-285750">
              <a:buFont typeface="Arial" pitchFamily="34" charset="0"/>
              <a:buChar char="•"/>
            </a:pPr>
            <a:endParaRPr lang="en-US" dirty="0"/>
          </a:p>
          <a:p>
            <a:pPr marL="285750" indent="-285750">
              <a:buFont typeface="Arial" pitchFamily="34" charset="0"/>
              <a:buChar char="•"/>
            </a:pPr>
            <a:r>
              <a:rPr lang="en-US" dirty="0"/>
              <a:t>Improved fallows in shifting cultivation: </a:t>
            </a:r>
          </a:p>
          <a:p>
            <a:pPr marL="742950" lvl="1" indent="-285750">
              <a:buFont typeface="Arial" pitchFamily="34" charset="0"/>
              <a:buChar char="•"/>
            </a:pPr>
            <a:r>
              <a:rPr lang="en-US" sz="1600" dirty="0"/>
              <a:t>woody species planted and left to grow during fallow</a:t>
            </a:r>
            <a:endParaRPr lang="en-US" dirty="0"/>
          </a:p>
          <a:p>
            <a:pPr marL="285750" indent="-285750">
              <a:buFont typeface="Arial" pitchFamily="34" charset="0"/>
              <a:buChar char="•"/>
            </a:pPr>
            <a:r>
              <a:rPr lang="en-US" dirty="0" err="1"/>
              <a:t>Taungya</a:t>
            </a:r>
            <a:r>
              <a:rPr lang="en-US" dirty="0"/>
              <a:t>: </a:t>
            </a:r>
          </a:p>
          <a:p>
            <a:pPr marL="742950" lvl="1" indent="-285750">
              <a:buFont typeface="Arial" pitchFamily="34" charset="0"/>
              <a:buChar char="•"/>
            </a:pPr>
            <a:r>
              <a:rPr lang="en-US" sz="1600" dirty="0"/>
              <a:t>combined stand of woody and agricultural species during early stages of establishment of plantations</a:t>
            </a:r>
          </a:p>
          <a:p>
            <a:pPr marL="285750" indent="-285750">
              <a:buFont typeface="Arial" pitchFamily="34" charset="0"/>
              <a:buChar char="•"/>
            </a:pPr>
            <a:r>
              <a:rPr lang="en-US" dirty="0"/>
              <a:t>Alley cropping (hedgerow intercropping): </a:t>
            </a:r>
          </a:p>
          <a:p>
            <a:pPr marL="742950" lvl="1" indent="-285750">
              <a:buFont typeface="Arial" pitchFamily="34" charset="0"/>
              <a:buChar char="•"/>
            </a:pPr>
            <a:r>
              <a:rPr lang="en-US" sz="1600" dirty="0"/>
              <a:t>woody species in hedges, agricultural species in alleys in between hedges, </a:t>
            </a:r>
            <a:r>
              <a:rPr lang="en-US" sz="1600" dirty="0" err="1"/>
              <a:t>microzonal</a:t>
            </a:r>
            <a:r>
              <a:rPr lang="en-US" sz="1600" dirty="0"/>
              <a:t> or strip arrangement</a:t>
            </a:r>
          </a:p>
          <a:p>
            <a:pPr marL="285750" indent="-285750">
              <a:buFont typeface="Arial" pitchFamily="34" charset="0"/>
              <a:buChar char="•"/>
            </a:pPr>
            <a:r>
              <a:rPr lang="en-US" dirty="0"/>
              <a:t>Multilayer/Multispecies tree gardens: </a:t>
            </a:r>
          </a:p>
          <a:p>
            <a:pPr marL="742950" lvl="1" indent="-285750">
              <a:buFont typeface="Arial" pitchFamily="34" charset="0"/>
              <a:buChar char="•"/>
            </a:pPr>
            <a:r>
              <a:rPr lang="en-US" sz="1600" dirty="0"/>
              <a:t>multispecies, multilayer dense plant associations with no organized planting arrangements</a:t>
            </a:r>
          </a:p>
          <a:p>
            <a:pPr marL="285750" indent="-285750">
              <a:buFont typeface="Arial" pitchFamily="34" charset="0"/>
              <a:buChar char="•"/>
            </a:pPr>
            <a:r>
              <a:rPr lang="en-US" dirty="0"/>
              <a:t>Multipurpose trees on crop lands: </a:t>
            </a:r>
          </a:p>
          <a:p>
            <a:pPr marL="742950" lvl="1" indent="-285750">
              <a:buFont typeface="Arial" pitchFamily="34" charset="0"/>
              <a:buChar char="•"/>
            </a:pPr>
            <a:r>
              <a:rPr lang="en-US" sz="1600" dirty="0"/>
              <a:t>trees scattered haphazardly or according to some systematic patterns on terraces or plot/field boundaries</a:t>
            </a:r>
          </a:p>
          <a:p>
            <a:pPr marL="285750" indent="-285750">
              <a:buFont typeface="Arial" pitchFamily="34" charset="0"/>
              <a:buChar char="•"/>
            </a:pPr>
            <a:endParaRPr lang="de-DE" dirty="0"/>
          </a:p>
        </p:txBody>
      </p:sp>
      <p:sp>
        <p:nvSpPr>
          <p:cNvPr id="4" name="Textplatzhalter 3"/>
          <p:cNvSpPr>
            <a:spLocks noGrp="1"/>
          </p:cNvSpPr>
          <p:nvPr>
            <p:ph type="body" sz="half" idx="10"/>
          </p:nvPr>
        </p:nvSpPr>
        <p:spPr>
          <a:xfrm>
            <a:off x="107504" y="1376772"/>
            <a:ext cx="8568952" cy="365130"/>
          </a:xfrm>
        </p:spPr>
        <p:txBody>
          <a:bodyPr/>
          <a:lstStyle/>
          <a:p>
            <a:r>
              <a:rPr lang="de-DE" dirty="0" err="1"/>
              <a:t>Agrisilvicultural</a:t>
            </a:r>
            <a:r>
              <a:rPr lang="de-DE" dirty="0"/>
              <a:t> </a:t>
            </a:r>
            <a:r>
              <a:rPr lang="de-DE" dirty="0" err="1"/>
              <a:t>systems</a:t>
            </a:r>
            <a:endParaRPr lang="de-DE" dirty="0"/>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22</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spTree>
    <p:extLst>
      <p:ext uri="{BB962C8B-B14F-4D97-AF65-F5344CB8AC3E}">
        <p14:creationId xmlns:p14="http://schemas.microsoft.com/office/powerpoint/2010/main" val="15430019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3948" y="692696"/>
            <a:ext cx="4572508" cy="387333"/>
          </a:xfrm>
        </p:spPr>
        <p:txBody>
          <a:bodyPr/>
          <a:lstStyle/>
          <a:p>
            <a:pPr algn="r"/>
            <a:r>
              <a:rPr lang="de-DE" dirty="0" err="1"/>
              <a:t>Agroforestry</a:t>
            </a:r>
            <a:r>
              <a:rPr lang="de-DE" dirty="0"/>
              <a:t> </a:t>
            </a:r>
            <a:r>
              <a:rPr lang="de-DE" dirty="0" err="1"/>
              <a:t>systems</a:t>
            </a:r>
            <a:endParaRPr lang="de-DE" dirty="0"/>
          </a:p>
        </p:txBody>
      </p:sp>
      <p:sp>
        <p:nvSpPr>
          <p:cNvPr id="3" name="Textplatzhalter 2"/>
          <p:cNvSpPr>
            <a:spLocks noGrp="1"/>
          </p:cNvSpPr>
          <p:nvPr>
            <p:ph type="body" sz="half" idx="2"/>
          </p:nvPr>
        </p:nvSpPr>
        <p:spPr>
          <a:xfrm>
            <a:off x="107504" y="1808820"/>
            <a:ext cx="8568952" cy="4680520"/>
          </a:xfrm>
        </p:spPr>
        <p:txBody>
          <a:bodyPr/>
          <a:lstStyle/>
          <a:p>
            <a:pPr marL="285750" indent="-285750">
              <a:buFont typeface="Arial" pitchFamily="34" charset="0"/>
              <a:buChar char="•"/>
            </a:pPr>
            <a:r>
              <a:rPr lang="en-US" dirty="0"/>
              <a:t>Plantation crop combinations: </a:t>
            </a:r>
          </a:p>
          <a:p>
            <a:pPr marL="742950" lvl="1" indent="-285750">
              <a:buFont typeface="Arial" pitchFamily="34" charset="0"/>
              <a:buChar char="•"/>
            </a:pPr>
            <a:r>
              <a:rPr lang="en-US" sz="1600" dirty="0"/>
              <a:t>such as integrated </a:t>
            </a:r>
            <a:r>
              <a:rPr lang="en-US" sz="1600" dirty="0" err="1"/>
              <a:t>multistorey</a:t>
            </a:r>
            <a:r>
              <a:rPr lang="en-US" sz="1600" dirty="0"/>
              <a:t> mixtures of plantation crops; of plantation crops in alternate; shade trees for plantation crops, shade trees scattered, intercropping</a:t>
            </a:r>
          </a:p>
          <a:p>
            <a:pPr marL="285750" indent="-285750">
              <a:buFont typeface="Arial" pitchFamily="34" charset="0"/>
              <a:buChar char="•"/>
            </a:pPr>
            <a:r>
              <a:rPr lang="en-US" dirty="0"/>
              <a:t>Home gardens: </a:t>
            </a:r>
          </a:p>
          <a:p>
            <a:pPr marL="742950" lvl="1" indent="-285750">
              <a:buFont typeface="Arial" pitchFamily="34" charset="0"/>
              <a:buChar char="•"/>
            </a:pPr>
            <a:r>
              <a:rPr lang="en-US" sz="1600" dirty="0" err="1"/>
              <a:t>multistorey</a:t>
            </a:r>
            <a:r>
              <a:rPr lang="en-US" sz="1600" dirty="0"/>
              <a:t> combination of various trees and crops around homesteads</a:t>
            </a:r>
          </a:p>
          <a:p>
            <a:pPr marL="285750" indent="-285750">
              <a:buFont typeface="Arial" pitchFamily="34" charset="0"/>
              <a:buChar char="•"/>
            </a:pPr>
            <a:r>
              <a:rPr lang="en-US" dirty="0"/>
              <a:t>Trees in soil conservation and reclamation: </a:t>
            </a:r>
          </a:p>
          <a:p>
            <a:pPr marL="742950" lvl="1" indent="-285750">
              <a:buFont typeface="Arial" pitchFamily="34" charset="0"/>
              <a:buChar char="•"/>
            </a:pPr>
            <a:r>
              <a:rPr lang="en-US" sz="1600" dirty="0"/>
              <a:t>trees on bunds, terraces, raisers, etc. with or without grass strips; trees for soil reclamation</a:t>
            </a:r>
          </a:p>
          <a:p>
            <a:pPr marL="285750" indent="-285750">
              <a:buFont typeface="Arial" pitchFamily="34" charset="0"/>
              <a:buChar char="•"/>
            </a:pPr>
            <a:r>
              <a:rPr lang="en-US" dirty="0"/>
              <a:t>Shelterbelts and windbreaks, live hedges: </a:t>
            </a:r>
          </a:p>
          <a:p>
            <a:pPr marL="742950" lvl="1" indent="-285750">
              <a:buFont typeface="Arial" pitchFamily="34" charset="0"/>
              <a:buChar char="•"/>
            </a:pPr>
            <a:r>
              <a:rPr lang="en-US" sz="1600" dirty="0"/>
              <a:t>trees around farmland/plots</a:t>
            </a:r>
          </a:p>
          <a:p>
            <a:pPr marL="285750" indent="-285750">
              <a:buFont typeface="Arial" pitchFamily="34" charset="0"/>
              <a:buChar char="•"/>
            </a:pPr>
            <a:r>
              <a:rPr lang="en-US" dirty="0" err="1"/>
              <a:t>Fuelwood</a:t>
            </a:r>
            <a:r>
              <a:rPr lang="en-US" dirty="0"/>
              <a:t> production: </a:t>
            </a:r>
          </a:p>
          <a:p>
            <a:pPr marL="742950" lvl="1" indent="-285750">
              <a:buFont typeface="Arial" pitchFamily="34" charset="0"/>
              <a:buChar char="•"/>
            </a:pPr>
            <a:r>
              <a:rPr lang="en-US" sz="1600" dirty="0" err="1"/>
              <a:t>interplanting</a:t>
            </a:r>
            <a:r>
              <a:rPr lang="en-US" sz="1600" dirty="0"/>
              <a:t> firewood species on or around agricultural lands</a:t>
            </a:r>
          </a:p>
          <a:p>
            <a:endParaRPr lang="de-DE" dirty="0"/>
          </a:p>
        </p:txBody>
      </p:sp>
      <p:sp>
        <p:nvSpPr>
          <p:cNvPr id="4" name="Textplatzhalter 3"/>
          <p:cNvSpPr>
            <a:spLocks noGrp="1"/>
          </p:cNvSpPr>
          <p:nvPr>
            <p:ph type="body" sz="half" idx="10"/>
          </p:nvPr>
        </p:nvSpPr>
        <p:spPr>
          <a:xfrm>
            <a:off x="107504" y="1376772"/>
            <a:ext cx="8568952" cy="365130"/>
          </a:xfrm>
        </p:spPr>
        <p:txBody>
          <a:bodyPr/>
          <a:lstStyle/>
          <a:p>
            <a:endParaRPr lang="de-DE" dirty="0"/>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23</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spTree>
    <p:extLst>
      <p:ext uri="{BB962C8B-B14F-4D97-AF65-F5344CB8AC3E}">
        <p14:creationId xmlns:p14="http://schemas.microsoft.com/office/powerpoint/2010/main" val="14390830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3948" y="692696"/>
            <a:ext cx="4572508" cy="387333"/>
          </a:xfrm>
        </p:spPr>
        <p:txBody>
          <a:bodyPr/>
          <a:lstStyle/>
          <a:p>
            <a:pPr algn="r"/>
            <a:r>
              <a:rPr lang="de-DE" dirty="0" err="1"/>
              <a:t>Agroforestry</a:t>
            </a:r>
            <a:r>
              <a:rPr lang="de-DE" dirty="0"/>
              <a:t> </a:t>
            </a:r>
            <a:r>
              <a:rPr lang="de-DE" dirty="0" err="1"/>
              <a:t>systems</a:t>
            </a:r>
            <a:endParaRPr lang="de-DE" dirty="0"/>
          </a:p>
        </p:txBody>
      </p:sp>
      <p:sp>
        <p:nvSpPr>
          <p:cNvPr id="3" name="Textplatzhalter 2"/>
          <p:cNvSpPr>
            <a:spLocks noGrp="1"/>
          </p:cNvSpPr>
          <p:nvPr>
            <p:ph type="body" sz="half" idx="2"/>
          </p:nvPr>
        </p:nvSpPr>
        <p:spPr>
          <a:xfrm>
            <a:off x="107504" y="1808820"/>
            <a:ext cx="8568952" cy="4680520"/>
          </a:xfrm>
        </p:spPr>
        <p:txBody>
          <a:bodyPr/>
          <a:lstStyle/>
          <a:p>
            <a:pPr marL="285750" indent="-285750">
              <a:buFont typeface="Arial" pitchFamily="34" charset="0"/>
              <a:buChar char="•"/>
            </a:pPr>
            <a:endParaRPr lang="en-US" dirty="0"/>
          </a:p>
          <a:p>
            <a:pPr marL="285750" indent="-285750">
              <a:buFont typeface="Arial" pitchFamily="34" charset="0"/>
              <a:buChar char="•"/>
            </a:pPr>
            <a:r>
              <a:rPr lang="en-US" dirty="0"/>
              <a:t>Trees on rangeland or pastures: </a:t>
            </a:r>
          </a:p>
          <a:p>
            <a:pPr marL="742950" lvl="1" indent="-285750">
              <a:buFont typeface="Arial" pitchFamily="34" charset="0"/>
              <a:buChar char="•"/>
            </a:pPr>
            <a:r>
              <a:rPr lang="en-US" sz="1600" dirty="0"/>
              <a:t>trees scattered irregularly or arranged according to some systematic pattern</a:t>
            </a:r>
            <a:endParaRPr lang="en-US" dirty="0"/>
          </a:p>
          <a:p>
            <a:pPr marL="285750" indent="-285750">
              <a:buFont typeface="Arial" pitchFamily="34" charset="0"/>
              <a:buChar char="•"/>
            </a:pPr>
            <a:r>
              <a:rPr lang="en-US" dirty="0"/>
              <a:t>Protein banks: </a:t>
            </a:r>
          </a:p>
          <a:p>
            <a:pPr marL="742950" lvl="1" indent="-285750">
              <a:buFont typeface="Arial" pitchFamily="34" charset="0"/>
              <a:buChar char="•"/>
            </a:pPr>
            <a:r>
              <a:rPr lang="en-US" sz="1600" dirty="0"/>
              <a:t>production of protein-rich tree fodder on farm/rangelands for cut-and-carry fodder production</a:t>
            </a:r>
          </a:p>
          <a:p>
            <a:pPr marL="285750" indent="-285750">
              <a:buFont typeface="Arial" pitchFamily="34" charset="0"/>
              <a:buChar char="•"/>
            </a:pPr>
            <a:r>
              <a:rPr lang="en-US" dirty="0"/>
              <a:t>Plantation crops with pastures and animals: </a:t>
            </a:r>
          </a:p>
          <a:p>
            <a:pPr marL="742950" lvl="1" indent="-285750">
              <a:buFont typeface="Arial" pitchFamily="34" charset="0"/>
              <a:buChar char="•"/>
            </a:pPr>
            <a:r>
              <a:rPr lang="en-US" sz="1600" dirty="0"/>
              <a:t>for example, cattle under coconuts in south-east Asia and the south Pacific</a:t>
            </a:r>
          </a:p>
          <a:p>
            <a:pPr marL="285750" indent="-285750">
              <a:buFont typeface="Arial" pitchFamily="34" charset="0"/>
              <a:buChar char="•"/>
            </a:pPr>
            <a:endParaRPr lang="de-DE" dirty="0"/>
          </a:p>
        </p:txBody>
      </p:sp>
      <p:sp>
        <p:nvSpPr>
          <p:cNvPr id="4" name="Textplatzhalter 3"/>
          <p:cNvSpPr>
            <a:spLocks noGrp="1"/>
          </p:cNvSpPr>
          <p:nvPr>
            <p:ph type="body" sz="half" idx="10"/>
          </p:nvPr>
        </p:nvSpPr>
        <p:spPr>
          <a:xfrm>
            <a:off x="107504" y="1376772"/>
            <a:ext cx="8568952" cy="365130"/>
          </a:xfrm>
        </p:spPr>
        <p:txBody>
          <a:bodyPr/>
          <a:lstStyle/>
          <a:p>
            <a:r>
              <a:rPr lang="de-DE" dirty="0" err="1"/>
              <a:t>Silvopastoral</a:t>
            </a:r>
            <a:r>
              <a:rPr lang="de-DE" dirty="0"/>
              <a:t> </a:t>
            </a:r>
            <a:r>
              <a:rPr lang="de-DE" dirty="0" err="1"/>
              <a:t>systems</a:t>
            </a:r>
            <a:endParaRPr lang="de-DE" dirty="0"/>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24</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spTree>
    <p:extLst>
      <p:ext uri="{BB962C8B-B14F-4D97-AF65-F5344CB8AC3E}">
        <p14:creationId xmlns:p14="http://schemas.microsoft.com/office/powerpoint/2010/main" val="34361504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3948" y="692696"/>
            <a:ext cx="4572508" cy="387333"/>
          </a:xfrm>
        </p:spPr>
        <p:txBody>
          <a:bodyPr/>
          <a:lstStyle/>
          <a:p>
            <a:pPr algn="r"/>
            <a:r>
              <a:rPr lang="de-DE" dirty="0" err="1"/>
              <a:t>Agroforestry</a:t>
            </a:r>
            <a:r>
              <a:rPr lang="de-DE" dirty="0"/>
              <a:t> </a:t>
            </a:r>
            <a:r>
              <a:rPr lang="de-DE" dirty="0" err="1"/>
              <a:t>systems</a:t>
            </a:r>
            <a:endParaRPr lang="de-DE" dirty="0"/>
          </a:p>
        </p:txBody>
      </p:sp>
      <p:sp>
        <p:nvSpPr>
          <p:cNvPr id="3" name="Textplatzhalter 2"/>
          <p:cNvSpPr>
            <a:spLocks noGrp="1"/>
          </p:cNvSpPr>
          <p:nvPr>
            <p:ph type="body" sz="half" idx="2"/>
          </p:nvPr>
        </p:nvSpPr>
        <p:spPr>
          <a:xfrm>
            <a:off x="107504" y="1808820"/>
            <a:ext cx="8568952" cy="4680520"/>
          </a:xfrm>
        </p:spPr>
        <p:txBody>
          <a:bodyPr/>
          <a:lstStyle/>
          <a:p>
            <a:pPr marL="285750" indent="-285750">
              <a:buFont typeface="Arial" pitchFamily="34" charset="0"/>
              <a:buChar char="•"/>
            </a:pPr>
            <a:endParaRPr lang="de-DE" dirty="0"/>
          </a:p>
          <a:p>
            <a:pPr marL="285750" indent="-285750">
              <a:buFont typeface="Arial" pitchFamily="34" charset="0"/>
              <a:buChar char="•"/>
            </a:pPr>
            <a:r>
              <a:rPr lang="de-DE" dirty="0" err="1"/>
              <a:t>Homegardens</a:t>
            </a:r>
            <a:r>
              <a:rPr lang="de-DE" dirty="0"/>
              <a:t> </a:t>
            </a:r>
            <a:r>
              <a:rPr lang="de-DE" dirty="0" err="1"/>
              <a:t>involving</a:t>
            </a:r>
            <a:r>
              <a:rPr lang="de-DE" dirty="0"/>
              <a:t> </a:t>
            </a:r>
            <a:r>
              <a:rPr lang="de-DE" dirty="0" err="1"/>
              <a:t>animals</a:t>
            </a:r>
            <a:r>
              <a:rPr lang="de-DE" dirty="0"/>
              <a:t>: </a:t>
            </a:r>
          </a:p>
          <a:p>
            <a:pPr marL="742950" lvl="1" indent="-285750">
              <a:buFont typeface="Arial" pitchFamily="34" charset="0"/>
              <a:buChar char="•"/>
            </a:pPr>
            <a:r>
              <a:rPr lang="de-DE" sz="1600" dirty="0" err="1"/>
              <a:t>intimate</a:t>
            </a:r>
            <a:r>
              <a:rPr lang="de-DE" sz="1600" dirty="0"/>
              <a:t>, </a:t>
            </a:r>
            <a:r>
              <a:rPr lang="de-DE" sz="1600" dirty="0" err="1"/>
              <a:t>multistorey</a:t>
            </a:r>
            <a:r>
              <a:rPr lang="de-DE" sz="1600" dirty="0"/>
              <a:t> </a:t>
            </a:r>
            <a:r>
              <a:rPr lang="de-DE" sz="1600" dirty="0" err="1"/>
              <a:t>combination</a:t>
            </a:r>
            <a:r>
              <a:rPr lang="de-DE" sz="1600" dirty="0"/>
              <a:t> </a:t>
            </a:r>
            <a:r>
              <a:rPr lang="de-DE" sz="1600" dirty="0" err="1"/>
              <a:t>of</a:t>
            </a:r>
            <a:r>
              <a:rPr lang="de-DE" sz="1600" dirty="0"/>
              <a:t> </a:t>
            </a:r>
            <a:r>
              <a:rPr lang="de-DE" sz="1600" dirty="0" err="1"/>
              <a:t>various</a:t>
            </a:r>
            <a:r>
              <a:rPr lang="de-DE" sz="1600" dirty="0"/>
              <a:t> </a:t>
            </a:r>
            <a:r>
              <a:rPr lang="de-DE" sz="1600" dirty="0" err="1"/>
              <a:t>trees</a:t>
            </a:r>
            <a:r>
              <a:rPr lang="de-DE" sz="1600" dirty="0"/>
              <a:t> </a:t>
            </a:r>
            <a:r>
              <a:rPr lang="de-DE" sz="1600" dirty="0" err="1"/>
              <a:t>and</a:t>
            </a:r>
            <a:r>
              <a:rPr lang="de-DE" sz="1600" dirty="0"/>
              <a:t> </a:t>
            </a:r>
            <a:r>
              <a:rPr lang="de-DE" sz="1600" dirty="0" err="1"/>
              <a:t>crops</a:t>
            </a:r>
            <a:r>
              <a:rPr lang="de-DE" sz="1600" dirty="0"/>
              <a:t>, </a:t>
            </a:r>
            <a:r>
              <a:rPr lang="de-DE" sz="1600" dirty="0" err="1"/>
              <a:t>and</a:t>
            </a:r>
            <a:r>
              <a:rPr lang="de-DE" sz="1600" dirty="0"/>
              <a:t> </a:t>
            </a:r>
            <a:r>
              <a:rPr lang="de-DE" sz="1600" dirty="0" err="1"/>
              <a:t>animals</a:t>
            </a:r>
            <a:r>
              <a:rPr lang="de-DE" sz="1600" dirty="0"/>
              <a:t>, </a:t>
            </a:r>
            <a:r>
              <a:rPr lang="de-DE" sz="1600" dirty="0" err="1"/>
              <a:t>around</a:t>
            </a:r>
            <a:r>
              <a:rPr lang="de-DE" sz="1600" dirty="0"/>
              <a:t> </a:t>
            </a:r>
            <a:r>
              <a:rPr lang="de-DE" sz="1600" dirty="0" err="1"/>
              <a:t>homesteads</a:t>
            </a:r>
            <a:endParaRPr lang="de-DE" sz="1600" dirty="0"/>
          </a:p>
          <a:p>
            <a:pPr marL="285750" indent="-285750">
              <a:buFont typeface="Arial" pitchFamily="34" charset="0"/>
              <a:buChar char="•"/>
            </a:pPr>
            <a:r>
              <a:rPr lang="de-DE" dirty="0"/>
              <a:t>Multipurpose </a:t>
            </a:r>
            <a:r>
              <a:rPr lang="de-DE" dirty="0" err="1"/>
              <a:t>woody</a:t>
            </a:r>
            <a:r>
              <a:rPr lang="de-DE" dirty="0"/>
              <a:t> </a:t>
            </a:r>
            <a:r>
              <a:rPr lang="de-DE" dirty="0" err="1"/>
              <a:t>hedgerows</a:t>
            </a:r>
            <a:r>
              <a:rPr lang="de-DE" dirty="0"/>
              <a:t>: </a:t>
            </a:r>
          </a:p>
          <a:p>
            <a:pPr marL="742950" lvl="1" indent="-285750">
              <a:buFont typeface="Arial" pitchFamily="34" charset="0"/>
              <a:buChar char="•"/>
            </a:pPr>
            <a:r>
              <a:rPr lang="de-DE" sz="1600" dirty="0" err="1"/>
              <a:t>woody</a:t>
            </a:r>
            <a:r>
              <a:rPr lang="de-DE" sz="1600" dirty="0"/>
              <a:t> </a:t>
            </a:r>
            <a:r>
              <a:rPr lang="de-DE" sz="1600" dirty="0" err="1"/>
              <a:t>hedges</a:t>
            </a:r>
            <a:r>
              <a:rPr lang="de-DE" sz="1600" dirty="0"/>
              <a:t> </a:t>
            </a:r>
            <a:r>
              <a:rPr lang="de-DE" sz="1600" dirty="0" err="1"/>
              <a:t>for</a:t>
            </a:r>
            <a:r>
              <a:rPr lang="de-DE" sz="1600" dirty="0"/>
              <a:t> browse, </a:t>
            </a:r>
            <a:r>
              <a:rPr lang="de-DE" sz="1600" dirty="0" err="1"/>
              <a:t>mulch</a:t>
            </a:r>
            <a:r>
              <a:rPr lang="de-DE" sz="1600" dirty="0"/>
              <a:t>, </a:t>
            </a:r>
            <a:r>
              <a:rPr lang="de-DE" sz="1600" dirty="0" err="1"/>
              <a:t>green</a:t>
            </a:r>
            <a:r>
              <a:rPr lang="de-DE" sz="1600" dirty="0"/>
              <a:t> </a:t>
            </a:r>
            <a:r>
              <a:rPr lang="de-DE" sz="1600" dirty="0" err="1"/>
              <a:t>manure</a:t>
            </a:r>
            <a:r>
              <a:rPr lang="de-DE" sz="1600" dirty="0"/>
              <a:t>, </a:t>
            </a:r>
            <a:r>
              <a:rPr lang="de-DE" sz="1600" dirty="0" err="1"/>
              <a:t>soil</a:t>
            </a:r>
            <a:r>
              <a:rPr lang="de-DE" sz="1600" dirty="0"/>
              <a:t> </a:t>
            </a:r>
            <a:r>
              <a:rPr lang="de-DE" sz="1600" dirty="0" err="1"/>
              <a:t>conservation</a:t>
            </a:r>
            <a:r>
              <a:rPr lang="de-DE" sz="1600" dirty="0"/>
              <a:t>, etc.</a:t>
            </a:r>
          </a:p>
          <a:p>
            <a:pPr marL="285750" indent="-285750">
              <a:buFont typeface="Arial" pitchFamily="34" charset="0"/>
              <a:buChar char="•"/>
            </a:pPr>
            <a:r>
              <a:rPr lang="de-DE" dirty="0" err="1"/>
              <a:t>Apiculture</a:t>
            </a:r>
            <a:r>
              <a:rPr lang="de-DE" dirty="0"/>
              <a:t> </a:t>
            </a:r>
            <a:r>
              <a:rPr lang="de-DE" dirty="0" err="1"/>
              <a:t>with</a:t>
            </a:r>
            <a:r>
              <a:rPr lang="de-DE" dirty="0"/>
              <a:t> </a:t>
            </a:r>
            <a:r>
              <a:rPr lang="de-DE" dirty="0" err="1"/>
              <a:t>trees</a:t>
            </a:r>
            <a:r>
              <a:rPr lang="de-DE" dirty="0"/>
              <a:t>: </a:t>
            </a:r>
          </a:p>
          <a:p>
            <a:pPr marL="742950" lvl="1" indent="-285750">
              <a:buFont typeface="Arial" pitchFamily="34" charset="0"/>
              <a:buChar char="•"/>
            </a:pPr>
            <a:r>
              <a:rPr lang="de-DE" sz="1600" dirty="0" err="1"/>
              <a:t>trees</a:t>
            </a:r>
            <a:r>
              <a:rPr lang="de-DE" sz="1600" dirty="0"/>
              <a:t> </a:t>
            </a:r>
            <a:r>
              <a:rPr lang="de-DE" sz="1600" dirty="0" err="1"/>
              <a:t>for</a:t>
            </a:r>
            <a:r>
              <a:rPr lang="de-DE" sz="1600" dirty="0"/>
              <a:t> </a:t>
            </a:r>
            <a:r>
              <a:rPr lang="de-DE" sz="1600" dirty="0" err="1"/>
              <a:t>honey</a:t>
            </a:r>
            <a:r>
              <a:rPr lang="de-DE" sz="1600" dirty="0"/>
              <a:t> </a:t>
            </a:r>
            <a:r>
              <a:rPr lang="de-DE" sz="1600" dirty="0" err="1"/>
              <a:t>production</a:t>
            </a:r>
            <a:endParaRPr lang="de-DE" sz="1600" dirty="0"/>
          </a:p>
          <a:p>
            <a:pPr marL="285750" indent="-285750">
              <a:buFont typeface="Arial" pitchFamily="34" charset="0"/>
              <a:buChar char="•"/>
            </a:pPr>
            <a:r>
              <a:rPr lang="de-DE" dirty="0" err="1"/>
              <a:t>Aquaforestry</a:t>
            </a:r>
            <a:r>
              <a:rPr lang="de-DE" dirty="0"/>
              <a:t>: </a:t>
            </a:r>
          </a:p>
          <a:p>
            <a:pPr marL="742950" lvl="1" indent="-285750">
              <a:buFont typeface="Arial" pitchFamily="34" charset="0"/>
              <a:buChar char="•"/>
            </a:pPr>
            <a:r>
              <a:rPr lang="de-DE" sz="1600" dirty="0" err="1"/>
              <a:t>trees</a:t>
            </a:r>
            <a:r>
              <a:rPr lang="de-DE" sz="1600" dirty="0"/>
              <a:t> </a:t>
            </a:r>
            <a:r>
              <a:rPr lang="de-DE" sz="1600" dirty="0" err="1"/>
              <a:t>lining</a:t>
            </a:r>
            <a:r>
              <a:rPr lang="de-DE" sz="1600" dirty="0"/>
              <a:t> </a:t>
            </a:r>
            <a:r>
              <a:rPr lang="de-DE" sz="1600" dirty="0" err="1"/>
              <a:t>fish</a:t>
            </a:r>
            <a:r>
              <a:rPr lang="de-DE" sz="1600" dirty="0"/>
              <a:t> </a:t>
            </a:r>
            <a:r>
              <a:rPr lang="de-DE" sz="1600" dirty="0" err="1"/>
              <a:t>ponds</a:t>
            </a:r>
            <a:r>
              <a:rPr lang="de-DE" sz="1600" dirty="0"/>
              <a:t>, </a:t>
            </a:r>
            <a:r>
              <a:rPr lang="de-DE" sz="1600" dirty="0" err="1"/>
              <a:t>tree</a:t>
            </a:r>
            <a:r>
              <a:rPr lang="de-DE" sz="1600" dirty="0"/>
              <a:t> </a:t>
            </a:r>
            <a:r>
              <a:rPr lang="de-DE" sz="1600" dirty="0" err="1"/>
              <a:t>leaves</a:t>
            </a:r>
            <a:r>
              <a:rPr lang="de-DE" sz="1600" dirty="0"/>
              <a:t> </a:t>
            </a:r>
            <a:r>
              <a:rPr lang="de-DE" sz="1600" dirty="0" err="1"/>
              <a:t>being</a:t>
            </a:r>
            <a:r>
              <a:rPr lang="de-DE" sz="1600" dirty="0"/>
              <a:t> </a:t>
            </a:r>
            <a:r>
              <a:rPr lang="de-DE" sz="1600" dirty="0" err="1"/>
              <a:t>used</a:t>
            </a:r>
            <a:r>
              <a:rPr lang="de-DE" sz="1600" dirty="0"/>
              <a:t> </a:t>
            </a:r>
            <a:r>
              <a:rPr lang="de-DE" sz="1600" dirty="0" err="1"/>
              <a:t>as</a:t>
            </a:r>
            <a:r>
              <a:rPr lang="de-DE" sz="1600" dirty="0"/>
              <a:t> '</a:t>
            </a:r>
            <a:r>
              <a:rPr lang="de-DE" sz="1600" dirty="0" err="1"/>
              <a:t>forage</a:t>
            </a:r>
            <a:r>
              <a:rPr lang="de-DE" sz="1600" dirty="0"/>
              <a:t>' </a:t>
            </a:r>
            <a:r>
              <a:rPr lang="de-DE" sz="1600" dirty="0" err="1"/>
              <a:t>for</a:t>
            </a:r>
            <a:r>
              <a:rPr lang="de-DE" sz="1600" dirty="0"/>
              <a:t> </a:t>
            </a:r>
            <a:r>
              <a:rPr lang="de-DE" sz="1600" dirty="0" err="1"/>
              <a:t>fish</a:t>
            </a:r>
            <a:endParaRPr lang="de-DE" sz="1600" dirty="0"/>
          </a:p>
          <a:p>
            <a:pPr marL="285750" indent="-285750">
              <a:buFont typeface="Arial" pitchFamily="34" charset="0"/>
              <a:buChar char="•"/>
            </a:pPr>
            <a:r>
              <a:rPr lang="de-DE" dirty="0"/>
              <a:t>Multipurpose </a:t>
            </a:r>
            <a:r>
              <a:rPr lang="de-DE" dirty="0" err="1"/>
              <a:t>woodlots</a:t>
            </a:r>
            <a:r>
              <a:rPr lang="de-DE" dirty="0"/>
              <a:t>: </a:t>
            </a:r>
          </a:p>
          <a:p>
            <a:pPr marL="742950" lvl="1" indent="-285750">
              <a:buFont typeface="Arial" pitchFamily="34" charset="0"/>
              <a:buChar char="•"/>
            </a:pPr>
            <a:r>
              <a:rPr lang="de-DE" sz="1600" dirty="0" err="1"/>
              <a:t>for</a:t>
            </a:r>
            <a:r>
              <a:rPr lang="de-DE" sz="1600" dirty="0"/>
              <a:t> </a:t>
            </a:r>
            <a:r>
              <a:rPr lang="de-DE" sz="1600" dirty="0" err="1"/>
              <a:t>various</a:t>
            </a:r>
            <a:r>
              <a:rPr lang="de-DE" sz="1600" dirty="0"/>
              <a:t> </a:t>
            </a:r>
            <a:r>
              <a:rPr lang="de-DE" sz="1600" dirty="0" err="1"/>
              <a:t>purposes</a:t>
            </a:r>
            <a:r>
              <a:rPr lang="de-DE" sz="1600" dirty="0"/>
              <a:t> (</a:t>
            </a:r>
            <a:r>
              <a:rPr lang="de-DE" sz="1600" dirty="0" err="1"/>
              <a:t>wood</a:t>
            </a:r>
            <a:r>
              <a:rPr lang="de-DE" sz="1600" dirty="0"/>
              <a:t>, </a:t>
            </a:r>
            <a:r>
              <a:rPr lang="de-DE" sz="1600" dirty="0" err="1"/>
              <a:t>fodder</a:t>
            </a:r>
            <a:r>
              <a:rPr lang="de-DE" sz="1600" dirty="0"/>
              <a:t>, </a:t>
            </a:r>
            <a:r>
              <a:rPr lang="de-DE" sz="1600" dirty="0" err="1"/>
              <a:t>soil</a:t>
            </a:r>
            <a:r>
              <a:rPr lang="de-DE" sz="1600" dirty="0"/>
              <a:t> </a:t>
            </a:r>
            <a:r>
              <a:rPr lang="de-DE" sz="1600" dirty="0" err="1"/>
              <a:t>protection</a:t>
            </a:r>
            <a:r>
              <a:rPr lang="de-DE" sz="1600" dirty="0"/>
              <a:t>, </a:t>
            </a:r>
            <a:r>
              <a:rPr lang="de-DE" sz="1600" dirty="0" err="1"/>
              <a:t>soil</a:t>
            </a:r>
            <a:r>
              <a:rPr lang="de-DE" sz="1600" dirty="0"/>
              <a:t> </a:t>
            </a:r>
            <a:r>
              <a:rPr lang="de-DE" sz="1600" dirty="0" err="1"/>
              <a:t>reclamation</a:t>
            </a:r>
            <a:r>
              <a:rPr lang="de-DE" sz="1600" dirty="0"/>
              <a:t>, etc.)</a:t>
            </a:r>
          </a:p>
          <a:p>
            <a:pPr marL="285750" indent="-285750">
              <a:buFont typeface="Arial" pitchFamily="34" charset="0"/>
              <a:buChar char="•"/>
            </a:pPr>
            <a:endParaRPr lang="de-DE" dirty="0"/>
          </a:p>
        </p:txBody>
      </p:sp>
      <p:sp>
        <p:nvSpPr>
          <p:cNvPr id="4" name="Textplatzhalter 3"/>
          <p:cNvSpPr>
            <a:spLocks noGrp="1"/>
          </p:cNvSpPr>
          <p:nvPr>
            <p:ph type="body" sz="half" idx="10"/>
          </p:nvPr>
        </p:nvSpPr>
        <p:spPr>
          <a:xfrm>
            <a:off x="107504" y="1376772"/>
            <a:ext cx="8568952" cy="365130"/>
          </a:xfrm>
        </p:spPr>
        <p:txBody>
          <a:bodyPr/>
          <a:lstStyle/>
          <a:p>
            <a:r>
              <a:rPr lang="de-DE" dirty="0" err="1"/>
              <a:t>Agrosilvopastoral</a:t>
            </a:r>
            <a:r>
              <a:rPr lang="de-DE" dirty="0"/>
              <a:t> </a:t>
            </a:r>
            <a:r>
              <a:rPr lang="de-DE" dirty="0" err="1"/>
              <a:t>systems</a:t>
            </a:r>
            <a:endParaRPr lang="de-DE" dirty="0"/>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25</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spTree>
    <p:extLst>
      <p:ext uri="{BB962C8B-B14F-4D97-AF65-F5344CB8AC3E}">
        <p14:creationId xmlns:p14="http://schemas.microsoft.com/office/powerpoint/2010/main" val="21413063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3948" y="692696"/>
            <a:ext cx="4572508" cy="387333"/>
          </a:xfrm>
        </p:spPr>
        <p:txBody>
          <a:bodyPr/>
          <a:lstStyle/>
          <a:p>
            <a:pPr algn="r"/>
            <a:r>
              <a:rPr lang="de-DE" dirty="0" err="1"/>
              <a:t>Agroforestry</a:t>
            </a:r>
            <a:r>
              <a:rPr lang="de-DE" dirty="0"/>
              <a:t> </a:t>
            </a:r>
            <a:r>
              <a:rPr lang="de-DE" dirty="0" err="1"/>
              <a:t>systems</a:t>
            </a:r>
            <a:endParaRPr lang="de-DE" dirty="0"/>
          </a:p>
        </p:txBody>
      </p:sp>
      <p:sp>
        <p:nvSpPr>
          <p:cNvPr id="3" name="Textplatzhalter 2"/>
          <p:cNvSpPr>
            <a:spLocks noGrp="1"/>
          </p:cNvSpPr>
          <p:nvPr>
            <p:ph type="body" sz="half" idx="2"/>
          </p:nvPr>
        </p:nvSpPr>
        <p:spPr>
          <a:xfrm>
            <a:off x="107504" y="1808820"/>
            <a:ext cx="8568952" cy="4680520"/>
          </a:xfrm>
        </p:spPr>
        <p:txBody>
          <a:bodyPr/>
          <a:lstStyle/>
          <a:p>
            <a:endParaRPr lang="de-DE" dirty="0"/>
          </a:p>
        </p:txBody>
      </p:sp>
      <p:sp>
        <p:nvSpPr>
          <p:cNvPr id="4" name="Textplatzhalter 3"/>
          <p:cNvSpPr>
            <a:spLocks noGrp="1"/>
          </p:cNvSpPr>
          <p:nvPr>
            <p:ph type="body" sz="half" idx="10"/>
          </p:nvPr>
        </p:nvSpPr>
        <p:spPr>
          <a:xfrm>
            <a:off x="107504" y="1376772"/>
            <a:ext cx="8568952" cy="365130"/>
          </a:xfrm>
        </p:spPr>
        <p:txBody>
          <a:bodyPr/>
          <a:lstStyle/>
          <a:p>
            <a:r>
              <a:rPr lang="de-DE" dirty="0" err="1"/>
              <a:t>Agroforestry</a:t>
            </a:r>
            <a:r>
              <a:rPr lang="de-DE" dirty="0"/>
              <a:t> </a:t>
            </a:r>
            <a:r>
              <a:rPr lang="de-DE" dirty="0" err="1"/>
              <a:t>practice</a:t>
            </a:r>
            <a:endParaRPr lang="de-DE" dirty="0"/>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26</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graphicFrame>
        <p:nvGraphicFramePr>
          <p:cNvPr id="10" name="Tabelle 9"/>
          <p:cNvGraphicFramePr>
            <a:graphicFrameLocks noGrp="1"/>
          </p:cNvGraphicFramePr>
          <p:nvPr>
            <p:extLst>
              <p:ext uri="{D42A27DB-BD31-4B8C-83A1-F6EECF244321}">
                <p14:modId xmlns:p14="http://schemas.microsoft.com/office/powerpoint/2010/main" val="1664323734"/>
              </p:ext>
            </p:extLst>
          </p:nvPr>
        </p:nvGraphicFramePr>
        <p:xfrm>
          <a:off x="107504" y="1720104"/>
          <a:ext cx="8653075" cy="5124204"/>
        </p:xfrm>
        <a:graphic>
          <a:graphicData uri="http://schemas.openxmlformats.org/drawingml/2006/table">
            <a:tbl>
              <a:tblPr firstRow="1" bandRow="1">
                <a:tableStyleId>{5C22544A-7EE6-4342-B048-85BDC9FD1C3A}</a:tableStyleId>
              </a:tblPr>
              <a:tblGrid>
                <a:gridCol w="2592288">
                  <a:extLst>
                    <a:ext uri="{9D8B030D-6E8A-4147-A177-3AD203B41FA5}">
                      <a16:colId xmlns:a16="http://schemas.microsoft.com/office/drawing/2014/main" val="20000"/>
                    </a:ext>
                  </a:extLst>
                </a:gridCol>
                <a:gridCol w="6060787">
                  <a:extLst>
                    <a:ext uri="{9D8B030D-6E8A-4147-A177-3AD203B41FA5}">
                      <a16:colId xmlns:a16="http://schemas.microsoft.com/office/drawing/2014/main" val="20001"/>
                    </a:ext>
                  </a:extLst>
                </a:gridCol>
              </a:tblGrid>
              <a:tr h="307744">
                <a:tc>
                  <a:txBody>
                    <a:bodyPr/>
                    <a:lstStyle/>
                    <a:p>
                      <a:r>
                        <a:rPr lang="de-DE" sz="1400" dirty="0"/>
                        <a:t>Tropical </a:t>
                      </a:r>
                      <a:r>
                        <a:rPr lang="de-DE" sz="1400" dirty="0" err="1"/>
                        <a:t>agroforestry</a:t>
                      </a:r>
                      <a:endParaRPr lang="de-DE" sz="1400" dirty="0"/>
                    </a:p>
                  </a:txBody>
                  <a:tcPr/>
                </a:tc>
                <a:tc>
                  <a:txBody>
                    <a:bodyPr/>
                    <a:lstStyle/>
                    <a:p>
                      <a:r>
                        <a:rPr lang="de-DE" sz="1400" dirty="0"/>
                        <a:t>Description</a:t>
                      </a:r>
                    </a:p>
                  </a:txBody>
                  <a:tcPr/>
                </a:tc>
                <a:extLst>
                  <a:ext uri="{0D108BD9-81ED-4DB2-BD59-A6C34878D82A}">
                    <a16:rowId xmlns:a16="http://schemas.microsoft.com/office/drawing/2014/main" val="10000"/>
                  </a:ext>
                </a:extLst>
              </a:tr>
              <a:tr h="780844">
                <a:tc>
                  <a:txBody>
                    <a:bodyPr/>
                    <a:lstStyle/>
                    <a:p>
                      <a:r>
                        <a:rPr lang="de-DE" sz="1400" dirty="0" err="1"/>
                        <a:t>Alley</a:t>
                      </a:r>
                      <a:r>
                        <a:rPr lang="de-DE" sz="1400" dirty="0"/>
                        <a:t> </a:t>
                      </a:r>
                      <a:r>
                        <a:rPr lang="de-DE" sz="1400" dirty="0" err="1"/>
                        <a:t>cropping</a:t>
                      </a:r>
                      <a:r>
                        <a:rPr lang="de-DE" sz="1400" dirty="0"/>
                        <a:t> (</a:t>
                      </a:r>
                      <a:r>
                        <a:rPr lang="de-DE" sz="1400" dirty="0" err="1"/>
                        <a:t>hedgerow</a:t>
                      </a:r>
                      <a:endParaRPr lang="de-DE" sz="1400" dirty="0"/>
                    </a:p>
                    <a:p>
                      <a:r>
                        <a:rPr lang="de-DE" sz="1400" dirty="0" err="1"/>
                        <a:t>intercropping</a:t>
                      </a:r>
                      <a:r>
                        <a:rPr lang="de-DE" sz="1400" dirty="0"/>
                        <a:t>)</a:t>
                      </a:r>
                    </a:p>
                  </a:txBody>
                  <a:tcPr/>
                </a:tc>
                <a:tc>
                  <a:txBody>
                    <a:bodyPr/>
                    <a:lstStyle/>
                    <a:p>
                      <a:r>
                        <a:rPr lang="en-US" sz="1400" dirty="0"/>
                        <a:t>fast-growing, preferably leguminous, woody species grown in crop fields; the woody species pruned periodically at low height (&lt;1.0 m) to reduce shading of crops; the </a:t>
                      </a:r>
                      <a:r>
                        <a:rPr lang="en-US" sz="1400" dirty="0" err="1"/>
                        <a:t>prunings</a:t>
                      </a:r>
                      <a:r>
                        <a:rPr lang="en-US" sz="1400" dirty="0"/>
                        <a:t> applied as mulch into the alleys as a source of organic matter and nutrients, or used as animal fodder</a:t>
                      </a:r>
                      <a:endParaRPr lang="de-DE" sz="1400" dirty="0"/>
                    </a:p>
                  </a:txBody>
                  <a:tcPr/>
                </a:tc>
                <a:extLst>
                  <a:ext uri="{0D108BD9-81ED-4DB2-BD59-A6C34878D82A}">
                    <a16:rowId xmlns:a16="http://schemas.microsoft.com/office/drawing/2014/main" val="10001"/>
                  </a:ext>
                </a:extLst>
              </a:tr>
              <a:tr h="443596">
                <a:tc>
                  <a:txBody>
                    <a:bodyPr/>
                    <a:lstStyle/>
                    <a:p>
                      <a:r>
                        <a:rPr lang="de-DE" sz="1400" dirty="0" err="1"/>
                        <a:t>Homegardens</a:t>
                      </a:r>
                      <a:endParaRPr lang="de-DE" sz="1400" dirty="0"/>
                    </a:p>
                  </a:txBody>
                  <a:tcPr/>
                </a:tc>
                <a:tc>
                  <a:txBody>
                    <a:bodyPr/>
                    <a:lstStyle/>
                    <a:p>
                      <a:r>
                        <a:rPr lang="en-US" sz="1400" dirty="0"/>
                        <a:t>intimate multistory combinations of a large number of various trees and crops in homesteads; livestock may or may not be present</a:t>
                      </a:r>
                      <a:endParaRPr lang="de-DE" sz="1400" dirty="0"/>
                    </a:p>
                  </a:txBody>
                  <a:tcPr/>
                </a:tc>
                <a:extLst>
                  <a:ext uri="{0D108BD9-81ED-4DB2-BD59-A6C34878D82A}">
                    <a16:rowId xmlns:a16="http://schemas.microsoft.com/office/drawing/2014/main" val="10002"/>
                  </a:ext>
                </a:extLst>
              </a:tr>
              <a:tr h="630373">
                <a:tc>
                  <a:txBody>
                    <a:bodyPr/>
                    <a:lstStyle/>
                    <a:p>
                      <a:r>
                        <a:rPr lang="de-DE" sz="1400" dirty="0" err="1"/>
                        <a:t>Improved</a:t>
                      </a:r>
                      <a:r>
                        <a:rPr lang="de-DE" sz="1400" dirty="0"/>
                        <a:t> </a:t>
                      </a:r>
                      <a:r>
                        <a:rPr lang="de-DE" sz="1400" dirty="0" err="1"/>
                        <a:t>fallow</a:t>
                      </a:r>
                      <a:endParaRPr lang="de-DE" sz="1400" dirty="0"/>
                    </a:p>
                  </a:txBody>
                  <a:tcPr/>
                </a:tc>
                <a:tc>
                  <a:txBody>
                    <a:bodyPr/>
                    <a:lstStyle/>
                    <a:p>
                      <a:r>
                        <a:rPr lang="en-US" sz="1400" dirty="0"/>
                        <a:t>fast-growing, preferably leguminous, woody species planted and left to grow during fallow phases between cropping years for site improvement; woody species may yield economic products</a:t>
                      </a:r>
                      <a:endParaRPr lang="de-DE" sz="1400" dirty="0"/>
                    </a:p>
                  </a:txBody>
                  <a:tcPr/>
                </a:tc>
                <a:extLst>
                  <a:ext uri="{0D108BD9-81ED-4DB2-BD59-A6C34878D82A}">
                    <a16:rowId xmlns:a16="http://schemas.microsoft.com/office/drawing/2014/main" val="10003"/>
                  </a:ext>
                </a:extLst>
              </a:tr>
              <a:tr h="550520">
                <a:tc>
                  <a:txBody>
                    <a:bodyPr/>
                    <a:lstStyle/>
                    <a:p>
                      <a:r>
                        <a:rPr lang="en-US" sz="1400" dirty="0"/>
                        <a:t>Multipurpose trees (MPTs) on</a:t>
                      </a:r>
                    </a:p>
                    <a:p>
                      <a:r>
                        <a:rPr lang="en-US" sz="1400" dirty="0"/>
                        <a:t>farms and rangelands</a:t>
                      </a:r>
                      <a:endParaRPr lang="de-DE" sz="1400" dirty="0"/>
                    </a:p>
                  </a:txBody>
                  <a:tcPr/>
                </a:tc>
                <a:tc>
                  <a:txBody>
                    <a:bodyPr/>
                    <a:lstStyle/>
                    <a:p>
                      <a:r>
                        <a:rPr lang="en-US" sz="1400" dirty="0"/>
                        <a:t>fruit trees and other MPTs scattered haphazardly or planted in some systematic arrangements in crop or animal production fields; trees provide fruits, </a:t>
                      </a:r>
                      <a:r>
                        <a:rPr lang="en-US" sz="1400" dirty="0" err="1"/>
                        <a:t>fuelwood</a:t>
                      </a:r>
                      <a:r>
                        <a:rPr lang="en-US" sz="1400" dirty="0"/>
                        <a:t>, fodder, timber, etc.</a:t>
                      </a:r>
                      <a:endParaRPr lang="de-DE" sz="1400" dirty="0"/>
                    </a:p>
                  </a:txBody>
                  <a:tcPr/>
                </a:tc>
                <a:extLst>
                  <a:ext uri="{0D108BD9-81ED-4DB2-BD59-A6C34878D82A}">
                    <a16:rowId xmlns:a16="http://schemas.microsoft.com/office/drawing/2014/main" val="10004"/>
                  </a:ext>
                </a:extLst>
              </a:tr>
              <a:tr h="762620">
                <a:tc>
                  <a:txBody>
                    <a:bodyPr/>
                    <a:lstStyle/>
                    <a:p>
                      <a:r>
                        <a:rPr lang="en-US" sz="1400" dirty="0" err="1"/>
                        <a:t>Silvopasture</a:t>
                      </a:r>
                      <a:r>
                        <a:rPr lang="en-US" sz="1400" dirty="0"/>
                        <a:t>:</a:t>
                      </a:r>
                    </a:p>
                    <a:p>
                      <a:r>
                        <a:rPr lang="en-US" sz="1400" dirty="0"/>
                        <a:t>Grazing systems</a:t>
                      </a:r>
                    </a:p>
                    <a:p>
                      <a:r>
                        <a:rPr lang="en-US" sz="1400" dirty="0"/>
                        <a:t>Cut and carry system (protein banks)</a:t>
                      </a:r>
                      <a:endParaRPr lang="de-DE" sz="1400" dirty="0"/>
                    </a:p>
                  </a:txBody>
                  <a:tcPr/>
                </a:tc>
                <a:tc>
                  <a:txBody>
                    <a:bodyPr/>
                    <a:lstStyle/>
                    <a:p>
                      <a:r>
                        <a:rPr lang="en-US" sz="1400" dirty="0"/>
                        <a:t>integrating trees in animal production systems:</a:t>
                      </a:r>
                    </a:p>
                    <a:p>
                      <a:r>
                        <a:rPr lang="en-US" sz="1400" dirty="0"/>
                        <a:t>cattle grazing on pasture under widely spaced or scattered trees</a:t>
                      </a:r>
                    </a:p>
                    <a:p>
                      <a:r>
                        <a:rPr lang="en-US" sz="1400" dirty="0"/>
                        <a:t>stall-feeding of animals with high-quality fodder from trees grown in blocks on farms</a:t>
                      </a:r>
                      <a:endParaRPr lang="de-DE" sz="1400" dirty="0"/>
                    </a:p>
                  </a:txBody>
                  <a:tcPr/>
                </a:tc>
                <a:extLst>
                  <a:ext uri="{0D108BD9-81ED-4DB2-BD59-A6C34878D82A}">
                    <a16:rowId xmlns:a16="http://schemas.microsoft.com/office/drawing/2014/main" val="10005"/>
                  </a:ext>
                </a:extLst>
              </a:tr>
              <a:tr h="443596">
                <a:tc>
                  <a:txBody>
                    <a:bodyPr/>
                    <a:lstStyle/>
                    <a:p>
                      <a:r>
                        <a:rPr lang="de-DE" sz="1400" dirty="0" err="1"/>
                        <a:t>Shaded</a:t>
                      </a:r>
                      <a:r>
                        <a:rPr lang="de-DE" sz="1400" dirty="0"/>
                        <a:t> </a:t>
                      </a:r>
                      <a:r>
                        <a:rPr lang="de-DE" sz="1400" dirty="0" err="1"/>
                        <a:t>perennial</a:t>
                      </a:r>
                      <a:r>
                        <a:rPr lang="de-DE" sz="1400" dirty="0"/>
                        <a:t>–</a:t>
                      </a:r>
                      <a:r>
                        <a:rPr lang="de-DE" sz="1400" dirty="0" err="1"/>
                        <a:t>crop</a:t>
                      </a:r>
                      <a:r>
                        <a:rPr lang="de-DE" sz="1400" dirty="0"/>
                        <a:t> </a:t>
                      </a:r>
                      <a:r>
                        <a:rPr lang="de-DE" sz="1400" dirty="0" err="1"/>
                        <a:t>systems</a:t>
                      </a:r>
                      <a:endParaRPr lang="de-DE" sz="1400" dirty="0"/>
                    </a:p>
                  </a:txBody>
                  <a:tcPr/>
                </a:tc>
                <a:tc>
                  <a:txBody>
                    <a:bodyPr/>
                    <a:lstStyle/>
                    <a:p>
                      <a:r>
                        <a:rPr lang="en-US" sz="1400" dirty="0"/>
                        <a:t>growing shade-tolerant species such as cacao and coffee under or in between </a:t>
                      </a:r>
                      <a:r>
                        <a:rPr lang="en-US" sz="1400" dirty="0" err="1"/>
                        <a:t>overstory</a:t>
                      </a:r>
                      <a:r>
                        <a:rPr lang="en-US" sz="1400" dirty="0"/>
                        <a:t> shade, timber, or other commercial tree crops.</a:t>
                      </a:r>
                      <a:endParaRPr lang="de-DE" sz="1400" dirty="0"/>
                    </a:p>
                  </a:txBody>
                  <a:tcPr/>
                </a:tc>
                <a:extLst>
                  <a:ext uri="{0D108BD9-81ED-4DB2-BD59-A6C34878D82A}">
                    <a16:rowId xmlns:a16="http://schemas.microsoft.com/office/drawing/2014/main" val="10006"/>
                  </a:ext>
                </a:extLst>
              </a:tr>
              <a:tr h="256819">
                <a:tc>
                  <a:txBody>
                    <a:bodyPr/>
                    <a:lstStyle/>
                    <a:p>
                      <a:r>
                        <a:rPr lang="de-DE" sz="1400" dirty="0" err="1"/>
                        <a:t>Shelterbelts</a:t>
                      </a:r>
                      <a:r>
                        <a:rPr lang="de-DE" sz="1400" dirty="0"/>
                        <a:t> </a:t>
                      </a:r>
                      <a:r>
                        <a:rPr lang="de-DE" sz="1400" dirty="0" err="1"/>
                        <a:t>and</a:t>
                      </a:r>
                      <a:r>
                        <a:rPr lang="de-DE" sz="1400" dirty="0"/>
                        <a:t> </a:t>
                      </a:r>
                      <a:r>
                        <a:rPr lang="de-DE" sz="1400" dirty="0" err="1"/>
                        <a:t>windbreaks</a:t>
                      </a:r>
                      <a:endParaRPr lang="de-DE" sz="1400" dirty="0"/>
                    </a:p>
                  </a:txBody>
                  <a:tcPr/>
                </a:tc>
                <a:tc>
                  <a:txBody>
                    <a:bodyPr/>
                    <a:lstStyle/>
                    <a:p>
                      <a:r>
                        <a:rPr lang="en-US" sz="1400" dirty="0"/>
                        <a:t>use of trees to protect fields from wind damage, sea encroachment, floods, etc.</a:t>
                      </a:r>
                      <a:endParaRPr lang="de-DE" sz="1400" dirty="0"/>
                    </a:p>
                  </a:txBody>
                  <a:tcPr/>
                </a:tc>
                <a:extLst>
                  <a:ext uri="{0D108BD9-81ED-4DB2-BD59-A6C34878D82A}">
                    <a16:rowId xmlns:a16="http://schemas.microsoft.com/office/drawing/2014/main" val="10007"/>
                  </a:ext>
                </a:extLst>
              </a:tr>
              <a:tr h="304106">
                <a:tc>
                  <a:txBody>
                    <a:bodyPr/>
                    <a:lstStyle/>
                    <a:p>
                      <a:r>
                        <a:rPr lang="de-DE" sz="1400" dirty="0" err="1"/>
                        <a:t>Taungya</a:t>
                      </a:r>
                      <a:endParaRPr lang="de-DE" sz="1400" dirty="0"/>
                    </a:p>
                  </a:txBody>
                  <a:tcPr/>
                </a:tc>
                <a:tc>
                  <a:txBody>
                    <a:bodyPr/>
                    <a:lstStyle/>
                    <a:p>
                      <a:r>
                        <a:rPr lang="en-US" sz="1400" dirty="0"/>
                        <a:t>growing agricultural crops during the early stages of establishment of forestry plantations</a:t>
                      </a:r>
                      <a:endParaRPr lang="de-DE" sz="1400" dirty="0"/>
                    </a:p>
                  </a:txBody>
                  <a:tcPr/>
                </a:tc>
                <a:extLst>
                  <a:ext uri="{0D108BD9-81ED-4DB2-BD59-A6C34878D82A}">
                    <a16:rowId xmlns:a16="http://schemas.microsoft.com/office/drawing/2014/main" val="10008"/>
                  </a:ext>
                </a:extLst>
              </a:tr>
            </a:tbl>
          </a:graphicData>
        </a:graphic>
      </p:graphicFrame>
      <p:sp>
        <p:nvSpPr>
          <p:cNvPr id="11" name="Textfeld 10"/>
          <p:cNvSpPr txBox="1"/>
          <p:nvPr/>
        </p:nvSpPr>
        <p:spPr>
          <a:xfrm>
            <a:off x="4427984" y="1376772"/>
            <a:ext cx="4099199" cy="246221"/>
          </a:xfrm>
          <a:prstGeom prst="rect">
            <a:avLst/>
          </a:prstGeom>
          <a:noFill/>
        </p:spPr>
        <p:txBody>
          <a:bodyPr wrap="none" rtlCol="0">
            <a:spAutoFit/>
          </a:bodyPr>
          <a:lstStyle/>
          <a:p>
            <a:r>
              <a:rPr lang="en-US" sz="1000" dirty="0"/>
              <a:t>Agroforestry as a strategy for carbon sequestration, 2009, Nair, P.K.R. et al.</a:t>
            </a:r>
            <a:endParaRPr lang="de-DE" sz="1000" dirty="0"/>
          </a:p>
        </p:txBody>
      </p:sp>
    </p:spTree>
    <p:extLst>
      <p:ext uri="{BB962C8B-B14F-4D97-AF65-F5344CB8AC3E}">
        <p14:creationId xmlns:p14="http://schemas.microsoft.com/office/powerpoint/2010/main" val="4132364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3948" y="692696"/>
            <a:ext cx="4572508" cy="387333"/>
          </a:xfrm>
        </p:spPr>
        <p:txBody>
          <a:bodyPr/>
          <a:lstStyle/>
          <a:p>
            <a:pPr algn="r"/>
            <a:r>
              <a:rPr lang="de-DE" dirty="0" err="1"/>
              <a:t>Agroforestry</a:t>
            </a:r>
            <a:r>
              <a:rPr lang="de-DE" dirty="0"/>
              <a:t> </a:t>
            </a:r>
            <a:r>
              <a:rPr lang="de-DE" dirty="0" err="1"/>
              <a:t>systems</a:t>
            </a:r>
            <a:endParaRPr lang="de-DE" dirty="0"/>
          </a:p>
        </p:txBody>
      </p:sp>
      <p:sp>
        <p:nvSpPr>
          <p:cNvPr id="3" name="Textplatzhalter 2"/>
          <p:cNvSpPr>
            <a:spLocks noGrp="1"/>
          </p:cNvSpPr>
          <p:nvPr>
            <p:ph type="body" sz="half" idx="2"/>
          </p:nvPr>
        </p:nvSpPr>
        <p:spPr>
          <a:xfrm>
            <a:off x="107504" y="1808820"/>
            <a:ext cx="8568952" cy="4680520"/>
          </a:xfrm>
        </p:spPr>
        <p:txBody>
          <a:bodyPr/>
          <a:lstStyle/>
          <a:p>
            <a:endParaRPr lang="de-DE" dirty="0"/>
          </a:p>
        </p:txBody>
      </p:sp>
      <p:sp>
        <p:nvSpPr>
          <p:cNvPr id="4" name="Textplatzhalter 3"/>
          <p:cNvSpPr>
            <a:spLocks noGrp="1"/>
          </p:cNvSpPr>
          <p:nvPr>
            <p:ph type="body" sz="half" idx="10"/>
          </p:nvPr>
        </p:nvSpPr>
        <p:spPr>
          <a:xfrm>
            <a:off x="107504" y="1376772"/>
            <a:ext cx="8568952" cy="365130"/>
          </a:xfrm>
        </p:spPr>
        <p:txBody>
          <a:bodyPr/>
          <a:lstStyle/>
          <a:p>
            <a:endParaRPr lang="de-DE" dirty="0"/>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27</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graphicFrame>
        <p:nvGraphicFramePr>
          <p:cNvPr id="8" name="Tabelle 7"/>
          <p:cNvGraphicFramePr>
            <a:graphicFrameLocks noGrp="1"/>
          </p:cNvGraphicFramePr>
          <p:nvPr>
            <p:extLst>
              <p:ext uri="{D42A27DB-BD31-4B8C-83A1-F6EECF244321}">
                <p14:modId xmlns:p14="http://schemas.microsoft.com/office/powerpoint/2010/main" val="313019964"/>
              </p:ext>
            </p:extLst>
          </p:nvPr>
        </p:nvGraphicFramePr>
        <p:xfrm>
          <a:off x="107504" y="1880828"/>
          <a:ext cx="8640960" cy="4007837"/>
        </p:xfrm>
        <a:graphic>
          <a:graphicData uri="http://schemas.openxmlformats.org/drawingml/2006/table">
            <a:tbl>
              <a:tblPr firstRow="1" bandRow="1">
                <a:tableStyleId>{5C22544A-7EE6-4342-B048-85BDC9FD1C3A}</a:tableStyleId>
              </a:tblPr>
              <a:tblGrid>
                <a:gridCol w="2844316">
                  <a:extLst>
                    <a:ext uri="{9D8B030D-6E8A-4147-A177-3AD203B41FA5}">
                      <a16:colId xmlns:a16="http://schemas.microsoft.com/office/drawing/2014/main" val="20000"/>
                    </a:ext>
                  </a:extLst>
                </a:gridCol>
                <a:gridCol w="5796644">
                  <a:extLst>
                    <a:ext uri="{9D8B030D-6E8A-4147-A177-3AD203B41FA5}">
                      <a16:colId xmlns:a16="http://schemas.microsoft.com/office/drawing/2014/main" val="20001"/>
                    </a:ext>
                  </a:extLst>
                </a:gridCol>
              </a:tblGrid>
              <a:tr h="335433">
                <a:tc>
                  <a:txBody>
                    <a:bodyPr/>
                    <a:lstStyle/>
                    <a:p>
                      <a:r>
                        <a:rPr lang="de-DE" dirty="0" err="1"/>
                        <a:t>Temperate</a:t>
                      </a:r>
                      <a:r>
                        <a:rPr lang="de-DE" dirty="0"/>
                        <a:t> </a:t>
                      </a:r>
                      <a:r>
                        <a:rPr lang="de-DE" dirty="0" err="1"/>
                        <a:t>agroforestry</a:t>
                      </a:r>
                      <a:endParaRPr lang="de-DE" dirty="0"/>
                    </a:p>
                  </a:txBody>
                  <a:tcPr/>
                </a:tc>
                <a:tc>
                  <a:txBody>
                    <a:bodyPr/>
                    <a:lstStyle/>
                    <a:p>
                      <a:r>
                        <a:rPr lang="de-DE" dirty="0"/>
                        <a:t>Description</a:t>
                      </a:r>
                    </a:p>
                  </a:txBody>
                  <a:tcPr/>
                </a:tc>
                <a:extLst>
                  <a:ext uri="{0D108BD9-81ED-4DB2-BD59-A6C34878D82A}">
                    <a16:rowId xmlns:a16="http://schemas.microsoft.com/office/drawing/2014/main" val="10000"/>
                  </a:ext>
                </a:extLst>
              </a:tr>
              <a:tr h="725753">
                <a:tc>
                  <a:txBody>
                    <a:bodyPr/>
                    <a:lstStyle/>
                    <a:p>
                      <a:r>
                        <a:rPr lang="de-DE" dirty="0" err="1"/>
                        <a:t>Alley</a:t>
                      </a:r>
                      <a:r>
                        <a:rPr lang="de-DE" dirty="0"/>
                        <a:t> </a:t>
                      </a:r>
                      <a:r>
                        <a:rPr lang="de-DE" dirty="0" err="1"/>
                        <a:t>cropping</a:t>
                      </a:r>
                      <a:endParaRPr lang="de-DE" dirty="0"/>
                    </a:p>
                  </a:txBody>
                  <a:tcPr/>
                </a:tc>
                <a:tc>
                  <a:txBody>
                    <a:bodyPr/>
                    <a:lstStyle/>
                    <a:p>
                      <a:r>
                        <a:rPr lang="en-US" dirty="0"/>
                        <a:t>trees planted in single or grouped rows in herbaceous (agricultural or horticultural) crops in the wide alleys between the tree rows</a:t>
                      </a:r>
                      <a:endParaRPr lang="de-DE" dirty="0"/>
                    </a:p>
                  </a:txBody>
                  <a:tcPr/>
                </a:tc>
                <a:extLst>
                  <a:ext uri="{0D108BD9-81ED-4DB2-BD59-A6C34878D82A}">
                    <a16:rowId xmlns:a16="http://schemas.microsoft.com/office/drawing/2014/main" val="10001"/>
                  </a:ext>
                </a:extLst>
              </a:tr>
              <a:tr h="684076">
                <a:tc>
                  <a:txBody>
                    <a:bodyPr/>
                    <a:lstStyle/>
                    <a:p>
                      <a:r>
                        <a:rPr lang="de-DE" dirty="0" err="1"/>
                        <a:t>Forest</a:t>
                      </a:r>
                      <a:r>
                        <a:rPr lang="de-DE" dirty="0"/>
                        <a:t> </a:t>
                      </a:r>
                      <a:r>
                        <a:rPr lang="de-DE" dirty="0" err="1"/>
                        <a:t>farming</a:t>
                      </a:r>
                      <a:endParaRPr lang="de-DE" dirty="0"/>
                    </a:p>
                  </a:txBody>
                  <a:tcPr/>
                </a:tc>
                <a:tc>
                  <a:txBody>
                    <a:bodyPr/>
                    <a:lstStyle/>
                    <a:p>
                      <a:r>
                        <a:rPr lang="en-US" dirty="0"/>
                        <a:t>utilizing forested areas for producing specialty crops that are sold for medicinal, ornamental, or culinary uses</a:t>
                      </a:r>
                      <a:endParaRPr lang="de-DE" dirty="0"/>
                    </a:p>
                  </a:txBody>
                  <a:tcPr/>
                </a:tc>
                <a:extLst>
                  <a:ext uri="{0D108BD9-81ED-4DB2-BD59-A6C34878D82A}">
                    <a16:rowId xmlns:a16="http://schemas.microsoft.com/office/drawing/2014/main" val="10002"/>
                  </a:ext>
                </a:extLst>
              </a:tr>
              <a:tr h="648072">
                <a:tc>
                  <a:txBody>
                    <a:bodyPr/>
                    <a:lstStyle/>
                    <a:p>
                      <a:r>
                        <a:rPr lang="de-DE" dirty="0" err="1"/>
                        <a:t>Riparian</a:t>
                      </a:r>
                      <a:r>
                        <a:rPr lang="de-DE" dirty="0"/>
                        <a:t> </a:t>
                      </a:r>
                      <a:r>
                        <a:rPr lang="de-DE" dirty="0" err="1"/>
                        <a:t>buffer</a:t>
                      </a:r>
                      <a:r>
                        <a:rPr lang="de-DE" dirty="0"/>
                        <a:t> </a:t>
                      </a:r>
                      <a:r>
                        <a:rPr lang="de-DE" dirty="0" err="1"/>
                        <a:t>strips</a:t>
                      </a:r>
                      <a:endParaRPr lang="de-DE" dirty="0"/>
                    </a:p>
                  </a:txBody>
                  <a:tcPr/>
                </a:tc>
                <a:tc>
                  <a:txBody>
                    <a:bodyPr/>
                    <a:lstStyle/>
                    <a:p>
                      <a:r>
                        <a:rPr lang="en-US" dirty="0"/>
                        <a:t>strips of perennial vegetation (tree/shrub/grass) planted between croplands/pastures and streams, lakes, wetlands, ponds, etc.</a:t>
                      </a:r>
                      <a:endParaRPr lang="de-DE" dirty="0"/>
                    </a:p>
                  </a:txBody>
                  <a:tcPr/>
                </a:tc>
                <a:extLst>
                  <a:ext uri="{0D108BD9-81ED-4DB2-BD59-A6C34878D82A}">
                    <a16:rowId xmlns:a16="http://schemas.microsoft.com/office/drawing/2014/main" val="10003"/>
                  </a:ext>
                </a:extLst>
              </a:tr>
              <a:tr h="587008">
                <a:tc>
                  <a:txBody>
                    <a:bodyPr/>
                    <a:lstStyle/>
                    <a:p>
                      <a:r>
                        <a:rPr lang="de-DE" dirty="0" err="1"/>
                        <a:t>Silvopasture</a:t>
                      </a:r>
                      <a:endParaRPr lang="de-DE" dirty="0"/>
                    </a:p>
                  </a:txBody>
                  <a:tcPr/>
                </a:tc>
                <a:tc>
                  <a:txBody>
                    <a:bodyPr/>
                    <a:lstStyle/>
                    <a:p>
                      <a:r>
                        <a:rPr lang="en-US" dirty="0"/>
                        <a:t>combining trees with forage (pasture or hay) and livestock production</a:t>
                      </a:r>
                      <a:endParaRPr lang="de-DE" dirty="0"/>
                    </a:p>
                  </a:txBody>
                  <a:tcPr/>
                </a:tc>
                <a:extLst>
                  <a:ext uri="{0D108BD9-81ED-4DB2-BD59-A6C34878D82A}">
                    <a16:rowId xmlns:a16="http://schemas.microsoft.com/office/drawing/2014/main" val="10004"/>
                  </a:ext>
                </a:extLst>
              </a:tr>
              <a:tr h="944096">
                <a:tc>
                  <a:txBody>
                    <a:bodyPr/>
                    <a:lstStyle/>
                    <a:p>
                      <a:r>
                        <a:rPr lang="de-DE" dirty="0"/>
                        <a:t>Windbreaks</a:t>
                      </a:r>
                    </a:p>
                  </a:txBody>
                  <a:tcPr/>
                </a:tc>
                <a:tc>
                  <a:txBody>
                    <a:bodyPr/>
                    <a:lstStyle/>
                    <a:p>
                      <a:r>
                        <a:rPr lang="en-US" dirty="0"/>
                        <a:t>row trees around farms and fields, planted and managed as part of crop or livestock operation to protect crops, animals, and soil from wind hazards</a:t>
                      </a:r>
                      <a:endParaRPr lang="de-DE" dirty="0"/>
                    </a:p>
                  </a:txBody>
                  <a:tcPr/>
                </a:tc>
                <a:extLst>
                  <a:ext uri="{0D108BD9-81ED-4DB2-BD59-A6C34878D82A}">
                    <a16:rowId xmlns:a16="http://schemas.microsoft.com/office/drawing/2014/main" val="10005"/>
                  </a:ext>
                </a:extLst>
              </a:tr>
            </a:tbl>
          </a:graphicData>
        </a:graphic>
      </p:graphicFrame>
      <p:sp>
        <p:nvSpPr>
          <p:cNvPr id="9" name="Textfeld 8"/>
          <p:cNvSpPr txBox="1"/>
          <p:nvPr/>
        </p:nvSpPr>
        <p:spPr>
          <a:xfrm>
            <a:off x="4427984" y="1376772"/>
            <a:ext cx="4099199" cy="246221"/>
          </a:xfrm>
          <a:prstGeom prst="rect">
            <a:avLst/>
          </a:prstGeom>
          <a:noFill/>
        </p:spPr>
        <p:txBody>
          <a:bodyPr wrap="none" rtlCol="0">
            <a:spAutoFit/>
          </a:bodyPr>
          <a:lstStyle/>
          <a:p>
            <a:r>
              <a:rPr lang="en-US" sz="1000" dirty="0"/>
              <a:t>Agroforestry as a strategy for carbon sequestration, 2009, Nair, P.K.R. et al.</a:t>
            </a:r>
            <a:endParaRPr lang="de-DE" sz="1000" dirty="0"/>
          </a:p>
        </p:txBody>
      </p:sp>
    </p:spTree>
    <p:extLst>
      <p:ext uri="{BB962C8B-B14F-4D97-AF65-F5344CB8AC3E}">
        <p14:creationId xmlns:p14="http://schemas.microsoft.com/office/powerpoint/2010/main" val="25729047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3948" y="548680"/>
            <a:ext cx="4572508" cy="387333"/>
          </a:xfrm>
        </p:spPr>
        <p:txBody>
          <a:bodyPr/>
          <a:lstStyle/>
          <a:p>
            <a:pPr algn="r"/>
            <a:r>
              <a:rPr lang="en-US" dirty="0"/>
              <a:t>Functions of agroforestry systems</a:t>
            </a:r>
            <a:endParaRPr lang="de-DE" dirty="0"/>
          </a:p>
        </p:txBody>
      </p:sp>
      <p:sp>
        <p:nvSpPr>
          <p:cNvPr id="3" name="Textplatzhalter 2"/>
          <p:cNvSpPr>
            <a:spLocks noGrp="1"/>
          </p:cNvSpPr>
          <p:nvPr>
            <p:ph type="body" sz="half" idx="2"/>
          </p:nvPr>
        </p:nvSpPr>
        <p:spPr>
          <a:xfrm>
            <a:off x="107504" y="1808820"/>
            <a:ext cx="8568952" cy="4680520"/>
          </a:xfrm>
        </p:spPr>
        <p:txBody>
          <a:bodyPr/>
          <a:lstStyle/>
          <a:p>
            <a:endParaRPr lang="en-US" dirty="0"/>
          </a:p>
          <a:p>
            <a:r>
              <a:rPr lang="en-US" dirty="0"/>
              <a:t>Agroforestry systems perform a multitude of services</a:t>
            </a:r>
            <a:endParaRPr lang="de-DE" dirty="0"/>
          </a:p>
          <a:p>
            <a:pPr marL="285750" indent="-285750">
              <a:buFont typeface="Arial" pitchFamily="34" charset="0"/>
              <a:buChar char="•"/>
            </a:pPr>
            <a:r>
              <a:rPr lang="en-US" dirty="0"/>
              <a:t>environmental</a:t>
            </a:r>
          </a:p>
          <a:p>
            <a:pPr marL="285750" indent="-285750">
              <a:buFont typeface="Arial" pitchFamily="34" charset="0"/>
              <a:buChar char="•"/>
            </a:pPr>
            <a:r>
              <a:rPr lang="en-US" dirty="0"/>
              <a:t>economic and </a:t>
            </a:r>
          </a:p>
          <a:p>
            <a:pPr marL="285750" indent="-285750">
              <a:buFont typeface="Arial" pitchFamily="34" charset="0"/>
              <a:buChar char="•"/>
            </a:pPr>
            <a:r>
              <a:rPr lang="en-US" dirty="0"/>
              <a:t>social</a:t>
            </a:r>
            <a:endParaRPr lang="de-DE" dirty="0"/>
          </a:p>
        </p:txBody>
      </p:sp>
      <p:sp>
        <p:nvSpPr>
          <p:cNvPr id="4" name="Textplatzhalter 3"/>
          <p:cNvSpPr>
            <a:spLocks noGrp="1"/>
          </p:cNvSpPr>
          <p:nvPr>
            <p:ph type="body" sz="half" idx="10"/>
          </p:nvPr>
        </p:nvSpPr>
        <p:spPr>
          <a:xfrm>
            <a:off x="107504" y="1376772"/>
            <a:ext cx="8568952" cy="365130"/>
          </a:xfrm>
        </p:spPr>
        <p:txBody>
          <a:bodyPr/>
          <a:lstStyle/>
          <a:p>
            <a:endParaRPr lang="de-DE" dirty="0"/>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28</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spTree>
    <p:extLst>
      <p:ext uri="{BB962C8B-B14F-4D97-AF65-F5344CB8AC3E}">
        <p14:creationId xmlns:p14="http://schemas.microsoft.com/office/powerpoint/2010/main" val="11751553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3948" y="548680"/>
            <a:ext cx="4572508" cy="387333"/>
          </a:xfrm>
        </p:spPr>
        <p:txBody>
          <a:bodyPr/>
          <a:lstStyle/>
          <a:p>
            <a:pPr algn="r"/>
            <a:r>
              <a:rPr lang="de-DE" dirty="0" err="1"/>
              <a:t>Functions</a:t>
            </a:r>
            <a:r>
              <a:rPr lang="de-DE" dirty="0"/>
              <a:t> </a:t>
            </a:r>
            <a:r>
              <a:rPr lang="de-DE" dirty="0" err="1"/>
              <a:t>of</a:t>
            </a:r>
            <a:r>
              <a:rPr lang="de-DE" dirty="0"/>
              <a:t> </a:t>
            </a:r>
            <a:r>
              <a:rPr lang="de-DE" dirty="0" err="1"/>
              <a:t>agroforestry</a:t>
            </a:r>
            <a:r>
              <a:rPr lang="de-DE" dirty="0"/>
              <a:t> </a:t>
            </a:r>
            <a:r>
              <a:rPr lang="de-DE" dirty="0" err="1"/>
              <a:t>systems</a:t>
            </a:r>
            <a:endParaRPr lang="de-DE" dirty="0"/>
          </a:p>
        </p:txBody>
      </p:sp>
      <p:sp>
        <p:nvSpPr>
          <p:cNvPr id="3" name="Textplatzhalter 2"/>
          <p:cNvSpPr>
            <a:spLocks noGrp="1"/>
          </p:cNvSpPr>
          <p:nvPr>
            <p:ph type="body" sz="half" idx="2"/>
          </p:nvPr>
        </p:nvSpPr>
        <p:spPr>
          <a:xfrm>
            <a:off x="107504" y="1808820"/>
            <a:ext cx="8568952" cy="4680520"/>
          </a:xfrm>
        </p:spPr>
        <p:txBody>
          <a:bodyPr/>
          <a:lstStyle/>
          <a:p>
            <a:endParaRPr lang="en-US" dirty="0"/>
          </a:p>
          <a:p>
            <a:r>
              <a:rPr lang="en-US" dirty="0"/>
              <a:t>careful and integrated planning of agroforestry systems protects natural resources and provides many services for local, national and global community:</a:t>
            </a:r>
          </a:p>
          <a:p>
            <a:pPr marL="285750" indent="-285750">
              <a:buFont typeface="Arial" pitchFamily="34" charset="0"/>
              <a:buChar char="•"/>
            </a:pPr>
            <a:r>
              <a:rPr lang="en-US" dirty="0"/>
              <a:t>Protection of biodiversity: </a:t>
            </a:r>
          </a:p>
          <a:p>
            <a:pPr marL="742950" lvl="1" indent="-285750">
              <a:buFont typeface="Arial" pitchFamily="34" charset="0"/>
              <a:buChar char="•"/>
            </a:pPr>
            <a:r>
              <a:rPr lang="en-US" sz="1600" dirty="0"/>
              <a:t>trees create suitable environments for multitude of plants, insects and animals, agroforestry can help protect and increase local biodiversity of wild and domesticated species and varieties</a:t>
            </a:r>
          </a:p>
          <a:p>
            <a:pPr marL="285750" indent="-285750">
              <a:buFont typeface="Arial" pitchFamily="34" charset="0"/>
              <a:buChar char="•"/>
            </a:pPr>
            <a:r>
              <a:rPr lang="en-US" dirty="0"/>
              <a:t>Conservation of soils: </a:t>
            </a:r>
          </a:p>
          <a:p>
            <a:pPr marL="742950" lvl="1" indent="-285750">
              <a:buFont typeface="Arial" pitchFamily="34" charset="0"/>
              <a:buChar char="•"/>
            </a:pPr>
            <a:r>
              <a:rPr lang="en-US" sz="1600" dirty="0"/>
              <a:t>roots of trees and shrubs help to strengthen soil structure, mitigating erosion through wind and water and preventing possible landslides</a:t>
            </a:r>
          </a:p>
          <a:p>
            <a:pPr marL="285750" indent="-285750">
              <a:buFont typeface="Arial" pitchFamily="34" charset="0"/>
              <a:buChar char="•"/>
            </a:pPr>
            <a:r>
              <a:rPr lang="en-US" dirty="0"/>
              <a:t>Enhancement of soil fertility: </a:t>
            </a:r>
          </a:p>
          <a:p>
            <a:pPr marL="742950" lvl="1" indent="-285750">
              <a:buFont typeface="Arial" pitchFamily="34" charset="0"/>
              <a:buChar char="•"/>
            </a:pPr>
            <a:r>
              <a:rPr lang="en-US" sz="1600" dirty="0"/>
              <a:t>using certain trees with nitrogen-fixation functions, agroforestry can restore soil fertility using less, if any, inputs</a:t>
            </a:r>
          </a:p>
          <a:p>
            <a:pPr marL="285750" indent="-285750">
              <a:buFont typeface="Arial" pitchFamily="34" charset="0"/>
              <a:buChar char="•"/>
            </a:pPr>
            <a:r>
              <a:rPr lang="en-US" dirty="0"/>
              <a:t>Reclamation of degraded soils: </a:t>
            </a:r>
          </a:p>
          <a:p>
            <a:pPr marL="742950" lvl="1" indent="-285750">
              <a:buFont typeface="Arial" pitchFamily="34" charset="0"/>
              <a:buChar char="•"/>
            </a:pPr>
            <a:r>
              <a:rPr lang="en-US" sz="1600" dirty="0"/>
              <a:t>augmentation of tree cover on agricultural land is an efficient way to do landscape restoration without sacrificing agricultural production</a:t>
            </a:r>
          </a:p>
          <a:p>
            <a:pPr marL="285750" indent="-285750">
              <a:buFont typeface="Arial" pitchFamily="34" charset="0"/>
              <a:buChar char="•"/>
            </a:pPr>
            <a:endParaRPr lang="de-DE" dirty="0"/>
          </a:p>
        </p:txBody>
      </p:sp>
      <p:sp>
        <p:nvSpPr>
          <p:cNvPr id="4" name="Textplatzhalter 3"/>
          <p:cNvSpPr>
            <a:spLocks noGrp="1"/>
          </p:cNvSpPr>
          <p:nvPr>
            <p:ph type="body" sz="half" idx="10"/>
          </p:nvPr>
        </p:nvSpPr>
        <p:spPr>
          <a:xfrm>
            <a:off x="107504" y="1376772"/>
            <a:ext cx="8568952" cy="365130"/>
          </a:xfrm>
        </p:spPr>
        <p:txBody>
          <a:bodyPr/>
          <a:lstStyle/>
          <a:p>
            <a:r>
              <a:rPr lang="de-DE" dirty="0"/>
              <a:t>Environmental </a:t>
            </a:r>
            <a:r>
              <a:rPr lang="de-DE" dirty="0" err="1"/>
              <a:t>services</a:t>
            </a:r>
            <a:endParaRPr lang="de-DE" dirty="0"/>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29</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spTree>
    <p:extLst>
      <p:ext uri="{BB962C8B-B14F-4D97-AF65-F5344CB8AC3E}">
        <p14:creationId xmlns:p14="http://schemas.microsoft.com/office/powerpoint/2010/main" val="24991034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3948" y="548680"/>
            <a:ext cx="4572508" cy="387333"/>
          </a:xfrm>
        </p:spPr>
        <p:txBody>
          <a:bodyPr/>
          <a:lstStyle/>
          <a:p>
            <a:pPr algn="r"/>
            <a:r>
              <a:rPr lang="fr-FR" dirty="0" err="1"/>
              <a:t>Traditional</a:t>
            </a:r>
            <a:r>
              <a:rPr lang="fr-FR" dirty="0"/>
              <a:t> vs. </a:t>
            </a:r>
            <a:r>
              <a:rPr lang="fr-FR" dirty="0" err="1"/>
              <a:t>conventional</a:t>
            </a:r>
            <a:r>
              <a:rPr lang="fr-FR" dirty="0"/>
              <a:t> agriculture</a:t>
            </a:r>
            <a:endParaRPr lang="de-DE" dirty="0"/>
          </a:p>
        </p:txBody>
      </p:sp>
      <p:sp>
        <p:nvSpPr>
          <p:cNvPr id="3" name="Textplatzhalter 2"/>
          <p:cNvSpPr>
            <a:spLocks noGrp="1"/>
          </p:cNvSpPr>
          <p:nvPr>
            <p:ph type="body" sz="half" idx="2"/>
          </p:nvPr>
        </p:nvSpPr>
        <p:spPr>
          <a:xfrm>
            <a:off x="107504" y="1808820"/>
            <a:ext cx="8568952" cy="4680520"/>
          </a:xfrm>
        </p:spPr>
        <p:txBody>
          <a:bodyPr/>
          <a:lstStyle/>
          <a:p>
            <a:endParaRPr lang="de-DE" dirty="0"/>
          </a:p>
          <a:p>
            <a:endParaRPr lang="de-DE" dirty="0"/>
          </a:p>
        </p:txBody>
      </p:sp>
      <p:sp>
        <p:nvSpPr>
          <p:cNvPr id="4" name="Textplatzhalter 3"/>
          <p:cNvSpPr>
            <a:spLocks noGrp="1"/>
          </p:cNvSpPr>
          <p:nvPr>
            <p:ph type="body" sz="half" idx="10"/>
          </p:nvPr>
        </p:nvSpPr>
        <p:spPr>
          <a:xfrm>
            <a:off x="107504" y="1376772"/>
            <a:ext cx="8568952" cy="365130"/>
          </a:xfrm>
        </p:spPr>
        <p:txBody>
          <a:bodyPr/>
          <a:lstStyle/>
          <a:p>
            <a:endParaRPr lang="de-DE" dirty="0"/>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3</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spTree>
    <p:extLst>
      <p:ext uri="{BB962C8B-B14F-4D97-AF65-F5344CB8AC3E}">
        <p14:creationId xmlns:p14="http://schemas.microsoft.com/office/powerpoint/2010/main" val="34584925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3948" y="548680"/>
            <a:ext cx="4572508" cy="387333"/>
          </a:xfrm>
        </p:spPr>
        <p:txBody>
          <a:bodyPr/>
          <a:lstStyle/>
          <a:p>
            <a:pPr algn="r"/>
            <a:r>
              <a:rPr lang="de-DE" dirty="0" err="1"/>
              <a:t>Functions</a:t>
            </a:r>
            <a:r>
              <a:rPr lang="de-DE" dirty="0"/>
              <a:t> </a:t>
            </a:r>
            <a:r>
              <a:rPr lang="de-DE" dirty="0" err="1"/>
              <a:t>of</a:t>
            </a:r>
            <a:r>
              <a:rPr lang="de-DE" dirty="0"/>
              <a:t> </a:t>
            </a:r>
            <a:r>
              <a:rPr lang="de-DE" dirty="0" err="1"/>
              <a:t>agroforestry</a:t>
            </a:r>
            <a:r>
              <a:rPr lang="de-DE" dirty="0"/>
              <a:t> </a:t>
            </a:r>
            <a:r>
              <a:rPr lang="de-DE" dirty="0" err="1"/>
              <a:t>systems</a:t>
            </a:r>
            <a:endParaRPr lang="de-DE" dirty="0"/>
          </a:p>
        </p:txBody>
      </p:sp>
      <p:sp>
        <p:nvSpPr>
          <p:cNvPr id="3" name="Textplatzhalter 2"/>
          <p:cNvSpPr>
            <a:spLocks noGrp="1"/>
          </p:cNvSpPr>
          <p:nvPr>
            <p:ph type="body" sz="half" idx="2"/>
          </p:nvPr>
        </p:nvSpPr>
        <p:spPr>
          <a:xfrm>
            <a:off x="107504" y="1808820"/>
            <a:ext cx="8568952" cy="4680520"/>
          </a:xfrm>
        </p:spPr>
        <p:txBody>
          <a:bodyPr/>
          <a:lstStyle/>
          <a:p>
            <a:pPr marL="285750" indent="-285750">
              <a:buFont typeface="Arial" pitchFamily="34" charset="0"/>
              <a:buChar char="•"/>
            </a:pPr>
            <a:r>
              <a:rPr lang="en-US" dirty="0"/>
              <a:t>Reduction of pesticide use: </a:t>
            </a:r>
          </a:p>
          <a:p>
            <a:pPr marL="742950" lvl="1" indent="-285750">
              <a:buFont typeface="Arial" pitchFamily="34" charset="0"/>
              <a:buChar char="•"/>
            </a:pPr>
            <a:r>
              <a:rPr lang="en-US" sz="1600" dirty="0"/>
              <a:t>providing shelter to natural enemies and making use of crops and trees' complementary pest resistance mechanisms, agroforestry reduces need for pesticides</a:t>
            </a:r>
          </a:p>
          <a:p>
            <a:pPr marL="285750" indent="-285750">
              <a:buFont typeface="Arial" pitchFamily="34" charset="0"/>
              <a:buChar char="•"/>
            </a:pPr>
            <a:r>
              <a:rPr lang="en-US" dirty="0"/>
              <a:t>Watershed stabilization: </a:t>
            </a:r>
          </a:p>
          <a:p>
            <a:pPr marL="742950" lvl="1" indent="-285750">
              <a:buFont typeface="Arial" pitchFamily="34" charset="0"/>
              <a:buChar char="•"/>
            </a:pPr>
            <a:r>
              <a:rPr lang="en-US" sz="1600" dirty="0"/>
              <a:t>capturing, filtering and storing of water resources by trees can help improve quality of water and its quantity, with potential benefits for entire watershed</a:t>
            </a:r>
          </a:p>
          <a:p>
            <a:pPr marL="285750" indent="-285750">
              <a:buFont typeface="Arial" pitchFamily="34" charset="0"/>
              <a:buChar char="•"/>
            </a:pPr>
            <a:r>
              <a:rPr lang="en-US" dirty="0"/>
              <a:t>Water conservation: </a:t>
            </a:r>
          </a:p>
          <a:p>
            <a:pPr marL="742950" lvl="1" indent="-285750">
              <a:buFont typeface="Arial" pitchFamily="34" charset="0"/>
              <a:buChar char="•"/>
            </a:pPr>
            <a:r>
              <a:rPr lang="en-US" sz="1600" dirty="0"/>
              <a:t>water conservation functions of trees and forests help prevent or fight desertification and its environmental and social consequences</a:t>
            </a:r>
          </a:p>
          <a:p>
            <a:endParaRPr lang="de-DE" dirty="0"/>
          </a:p>
        </p:txBody>
      </p:sp>
      <p:sp>
        <p:nvSpPr>
          <p:cNvPr id="4" name="Textplatzhalter 3"/>
          <p:cNvSpPr>
            <a:spLocks noGrp="1"/>
          </p:cNvSpPr>
          <p:nvPr>
            <p:ph type="body" sz="half" idx="10"/>
          </p:nvPr>
        </p:nvSpPr>
        <p:spPr>
          <a:xfrm>
            <a:off x="107504" y="1376772"/>
            <a:ext cx="8568952" cy="365130"/>
          </a:xfrm>
        </p:spPr>
        <p:txBody>
          <a:bodyPr/>
          <a:lstStyle/>
          <a:p>
            <a:endParaRPr lang="de-DE" dirty="0"/>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30</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spTree>
    <p:extLst>
      <p:ext uri="{BB962C8B-B14F-4D97-AF65-F5344CB8AC3E}">
        <p14:creationId xmlns:p14="http://schemas.microsoft.com/office/powerpoint/2010/main" val="1165182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3948" y="548680"/>
            <a:ext cx="4572508" cy="387333"/>
          </a:xfrm>
        </p:spPr>
        <p:txBody>
          <a:bodyPr/>
          <a:lstStyle/>
          <a:p>
            <a:pPr algn="r"/>
            <a:r>
              <a:rPr lang="de-DE" dirty="0" err="1"/>
              <a:t>Functions</a:t>
            </a:r>
            <a:r>
              <a:rPr lang="de-DE" dirty="0"/>
              <a:t> </a:t>
            </a:r>
            <a:r>
              <a:rPr lang="de-DE" dirty="0" err="1"/>
              <a:t>of</a:t>
            </a:r>
            <a:r>
              <a:rPr lang="de-DE" dirty="0"/>
              <a:t> </a:t>
            </a:r>
            <a:r>
              <a:rPr lang="de-DE" dirty="0" err="1"/>
              <a:t>agroforestry</a:t>
            </a:r>
            <a:r>
              <a:rPr lang="de-DE" dirty="0"/>
              <a:t> </a:t>
            </a:r>
            <a:r>
              <a:rPr lang="de-DE" dirty="0" err="1"/>
              <a:t>systems</a:t>
            </a:r>
            <a:endParaRPr lang="de-DE" dirty="0"/>
          </a:p>
        </p:txBody>
      </p:sp>
      <p:sp>
        <p:nvSpPr>
          <p:cNvPr id="3" name="Textplatzhalter 2"/>
          <p:cNvSpPr>
            <a:spLocks noGrp="1"/>
          </p:cNvSpPr>
          <p:nvPr>
            <p:ph type="body" sz="half" idx="2"/>
          </p:nvPr>
        </p:nvSpPr>
        <p:spPr>
          <a:xfrm>
            <a:off x="107504" y="1808820"/>
            <a:ext cx="8568952" cy="4680520"/>
          </a:xfrm>
        </p:spPr>
        <p:txBody>
          <a:bodyPr/>
          <a:lstStyle/>
          <a:p>
            <a:pPr marL="285750" indent="-285750">
              <a:buFont typeface="Arial" pitchFamily="34" charset="0"/>
              <a:buChar char="•"/>
            </a:pPr>
            <a:endParaRPr lang="en-US" dirty="0"/>
          </a:p>
          <a:p>
            <a:pPr marL="285750" indent="-285750">
              <a:buFont typeface="Arial" pitchFamily="34" charset="0"/>
              <a:buChar char="•"/>
            </a:pPr>
            <a:r>
              <a:rPr lang="en-US" dirty="0"/>
              <a:t>integrating trees in agricultural systems can help to reduce impact of climate change on agriculture and decrease agriculture’s contribution to the phenomenon:</a:t>
            </a:r>
          </a:p>
          <a:p>
            <a:pPr marL="742950" lvl="1" indent="-285750">
              <a:buFont typeface="Arial" pitchFamily="34" charset="0"/>
              <a:buChar char="•"/>
            </a:pPr>
            <a:r>
              <a:rPr lang="en-US" sz="1600" dirty="0"/>
              <a:t>Sourcing wood products from on farm production decreases need to cut forest trees </a:t>
            </a:r>
            <a:br>
              <a:rPr lang="en-US" sz="1600" dirty="0"/>
            </a:br>
            <a:r>
              <a:rPr lang="en-US" sz="1600" dirty="0"/>
              <a:t>reducing rate of deforestation, which is one of main factors contributing to climate change</a:t>
            </a:r>
          </a:p>
          <a:p>
            <a:pPr marL="742950" lvl="1" indent="-285750">
              <a:buFont typeface="Arial" pitchFamily="34" charset="0"/>
              <a:buChar char="•"/>
            </a:pPr>
            <a:r>
              <a:rPr lang="en-US" sz="1600" dirty="0"/>
              <a:t>Better management of soil nutrients reduces need to resort to fertilizers</a:t>
            </a:r>
            <a:br>
              <a:rPr lang="en-US" sz="1600" dirty="0"/>
            </a:br>
            <a:r>
              <a:rPr lang="en-US" sz="1600" dirty="0"/>
              <a:t>another significant source of GHG emissions</a:t>
            </a:r>
          </a:p>
          <a:p>
            <a:pPr marL="742950" lvl="1" indent="-285750">
              <a:buFont typeface="Arial" pitchFamily="34" charset="0"/>
              <a:buChar char="•"/>
            </a:pPr>
            <a:r>
              <a:rPr lang="en-US" sz="1600" dirty="0"/>
              <a:t>Trees planted in agroforestry systems contribute to climate change mitigation through carbon sequestration</a:t>
            </a:r>
          </a:p>
          <a:p>
            <a:pPr marL="742950" lvl="1" indent="-285750">
              <a:buFont typeface="Arial" pitchFamily="34" charset="0"/>
              <a:buChar char="•"/>
            </a:pPr>
            <a:r>
              <a:rPr lang="en-US" sz="1600" dirty="0"/>
              <a:t>By using </a:t>
            </a:r>
            <a:r>
              <a:rPr lang="en-US" sz="1600" dirty="0" err="1"/>
              <a:t>woodfuel</a:t>
            </a:r>
            <a:r>
              <a:rPr lang="en-US" sz="1600" dirty="0"/>
              <a:t> from agroforestry systems, people can meet their energy needs in a carbon neutral way</a:t>
            </a:r>
          </a:p>
          <a:p>
            <a:pPr marL="742950" lvl="1" indent="-285750">
              <a:buFont typeface="Arial" pitchFamily="34" charset="0"/>
              <a:buChar char="•"/>
            </a:pPr>
            <a:endParaRPr lang="en-US" sz="1600" dirty="0"/>
          </a:p>
          <a:p>
            <a:pPr marL="742950" lvl="1" indent="-285750">
              <a:buFont typeface="Arial" pitchFamily="34" charset="0"/>
              <a:buChar char="•"/>
            </a:pPr>
            <a:r>
              <a:rPr lang="en-US" sz="1600" dirty="0"/>
              <a:t>Improvement of microclimates: providing shade and cooler environment to sensitive crops or animals, agroforestry can help maintain or increase yields in face of climate change, strengthening agriculture’s resilience</a:t>
            </a:r>
          </a:p>
          <a:p>
            <a:pPr marL="285750" indent="-285750">
              <a:buFont typeface="Arial" pitchFamily="34" charset="0"/>
              <a:buChar char="•"/>
            </a:pPr>
            <a:endParaRPr lang="de-DE" dirty="0"/>
          </a:p>
        </p:txBody>
      </p:sp>
      <p:sp>
        <p:nvSpPr>
          <p:cNvPr id="4" name="Textplatzhalter 3"/>
          <p:cNvSpPr>
            <a:spLocks noGrp="1"/>
          </p:cNvSpPr>
          <p:nvPr>
            <p:ph type="body" sz="half" idx="10"/>
          </p:nvPr>
        </p:nvSpPr>
        <p:spPr>
          <a:xfrm>
            <a:off x="107504" y="1376772"/>
            <a:ext cx="8568952" cy="365130"/>
          </a:xfrm>
        </p:spPr>
        <p:txBody>
          <a:bodyPr/>
          <a:lstStyle/>
          <a:p>
            <a:r>
              <a:rPr lang="en-US" dirty="0"/>
              <a:t>Climate change mitigation and adaptation: </a:t>
            </a:r>
            <a:endParaRPr lang="de-DE" dirty="0"/>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31</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spTree>
    <p:extLst>
      <p:ext uri="{BB962C8B-B14F-4D97-AF65-F5344CB8AC3E}">
        <p14:creationId xmlns:p14="http://schemas.microsoft.com/office/powerpoint/2010/main" val="19789574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3948" y="548680"/>
            <a:ext cx="4572508" cy="387333"/>
          </a:xfrm>
        </p:spPr>
        <p:txBody>
          <a:bodyPr/>
          <a:lstStyle/>
          <a:p>
            <a:pPr algn="r"/>
            <a:r>
              <a:rPr lang="de-DE" dirty="0" err="1"/>
              <a:t>Functions</a:t>
            </a:r>
            <a:r>
              <a:rPr lang="de-DE" dirty="0"/>
              <a:t> </a:t>
            </a:r>
            <a:r>
              <a:rPr lang="de-DE" dirty="0" err="1"/>
              <a:t>of</a:t>
            </a:r>
            <a:r>
              <a:rPr lang="de-DE" dirty="0"/>
              <a:t> </a:t>
            </a:r>
            <a:r>
              <a:rPr lang="de-DE" dirty="0" err="1"/>
              <a:t>agroforestry</a:t>
            </a:r>
            <a:r>
              <a:rPr lang="de-DE" dirty="0"/>
              <a:t> </a:t>
            </a:r>
            <a:r>
              <a:rPr lang="de-DE" dirty="0" err="1"/>
              <a:t>systems</a:t>
            </a:r>
            <a:endParaRPr lang="de-DE" dirty="0"/>
          </a:p>
        </p:txBody>
      </p:sp>
      <p:sp>
        <p:nvSpPr>
          <p:cNvPr id="3" name="Textplatzhalter 2"/>
          <p:cNvSpPr>
            <a:spLocks noGrp="1"/>
          </p:cNvSpPr>
          <p:nvPr>
            <p:ph type="body" sz="half" idx="2"/>
          </p:nvPr>
        </p:nvSpPr>
        <p:spPr>
          <a:xfrm>
            <a:off x="107504" y="1808820"/>
            <a:ext cx="8568952" cy="4680520"/>
          </a:xfrm>
        </p:spPr>
        <p:txBody>
          <a:bodyPr/>
          <a:lstStyle/>
          <a:p>
            <a:pPr marL="285750" indent="-285750">
              <a:buFont typeface="Arial" pitchFamily="34" charset="0"/>
              <a:buChar char="•"/>
            </a:pPr>
            <a:endParaRPr lang="en-US" dirty="0"/>
          </a:p>
          <a:p>
            <a:pPr marL="285750" indent="-285750">
              <a:buFont typeface="Arial" pitchFamily="34" charset="0"/>
              <a:buChar char="•"/>
            </a:pPr>
            <a:r>
              <a:rPr lang="en-US" dirty="0"/>
              <a:t>By reducing agricultural inputs (such as fertilizers and pesticides) and production costs, or by increasing productivity, agroforestry can increase incomes</a:t>
            </a:r>
          </a:p>
          <a:p>
            <a:pPr marL="285750" indent="-285750">
              <a:buFont typeface="Arial" pitchFamily="34" charset="0"/>
              <a:buChar char="•"/>
            </a:pPr>
            <a:r>
              <a:rPr lang="en-US" dirty="0"/>
              <a:t>combination of trees and crops/animals enhances efficiency of land use and reduces need for fallow periods, making continuous cultivation possible and sustainable and increasing incomes</a:t>
            </a:r>
          </a:p>
          <a:p>
            <a:pPr marL="285750" indent="-285750">
              <a:buFont typeface="Arial" pitchFamily="34" charset="0"/>
              <a:buChar char="•"/>
            </a:pPr>
            <a:r>
              <a:rPr lang="en-US" dirty="0"/>
              <a:t>production of agricultural and forest goods with higher value, farmers and foresters can receive a better return for their </a:t>
            </a:r>
            <a:r>
              <a:rPr lang="en-US" dirty="0" err="1"/>
              <a:t>labour</a:t>
            </a:r>
            <a:endParaRPr lang="en-US" dirty="0"/>
          </a:p>
          <a:p>
            <a:pPr marL="285750" indent="-285750">
              <a:buFont typeface="Arial" pitchFamily="34" charset="0"/>
              <a:buChar char="•"/>
            </a:pPr>
            <a:r>
              <a:rPr lang="en-US" dirty="0"/>
              <a:t>development of value chains for newly-produced tree products may also create new opportunities for small scale forest-based enterprises and employment</a:t>
            </a:r>
          </a:p>
          <a:p>
            <a:pPr marL="285750" indent="-285750">
              <a:buFont typeface="Arial" pitchFamily="34" charset="0"/>
              <a:buChar char="•"/>
            </a:pPr>
            <a:r>
              <a:rPr lang="en-US" dirty="0"/>
              <a:t>increasing diversity of production within the farming system, agroforestry can diversify income sources and reduce risk of economic failure</a:t>
            </a:r>
          </a:p>
        </p:txBody>
      </p:sp>
      <p:sp>
        <p:nvSpPr>
          <p:cNvPr id="4" name="Textplatzhalter 3"/>
          <p:cNvSpPr>
            <a:spLocks noGrp="1"/>
          </p:cNvSpPr>
          <p:nvPr>
            <p:ph type="body" sz="half" idx="10"/>
          </p:nvPr>
        </p:nvSpPr>
        <p:spPr>
          <a:xfrm>
            <a:off x="107504" y="1376772"/>
            <a:ext cx="8568952" cy="365130"/>
          </a:xfrm>
        </p:spPr>
        <p:txBody>
          <a:bodyPr/>
          <a:lstStyle/>
          <a:p>
            <a:r>
              <a:rPr lang="de-DE" dirty="0" err="1"/>
              <a:t>Economic</a:t>
            </a:r>
            <a:r>
              <a:rPr lang="de-DE" dirty="0"/>
              <a:t> </a:t>
            </a:r>
            <a:r>
              <a:rPr lang="de-DE" dirty="0" err="1"/>
              <a:t>services</a:t>
            </a:r>
            <a:r>
              <a:rPr lang="de-DE" dirty="0"/>
              <a:t>:</a:t>
            </a:r>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32</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spTree>
    <p:extLst>
      <p:ext uri="{BB962C8B-B14F-4D97-AF65-F5344CB8AC3E}">
        <p14:creationId xmlns:p14="http://schemas.microsoft.com/office/powerpoint/2010/main" val="25924765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3948" y="548680"/>
            <a:ext cx="4572508" cy="387333"/>
          </a:xfrm>
        </p:spPr>
        <p:txBody>
          <a:bodyPr/>
          <a:lstStyle/>
          <a:p>
            <a:pPr algn="r"/>
            <a:r>
              <a:rPr lang="de-DE" dirty="0" err="1"/>
              <a:t>Functions</a:t>
            </a:r>
            <a:r>
              <a:rPr lang="de-DE" dirty="0"/>
              <a:t> </a:t>
            </a:r>
            <a:r>
              <a:rPr lang="de-DE" dirty="0" err="1"/>
              <a:t>of</a:t>
            </a:r>
            <a:r>
              <a:rPr lang="de-DE" dirty="0"/>
              <a:t> </a:t>
            </a:r>
            <a:r>
              <a:rPr lang="de-DE" dirty="0" err="1"/>
              <a:t>agroforestry</a:t>
            </a:r>
            <a:r>
              <a:rPr lang="de-DE" dirty="0"/>
              <a:t> </a:t>
            </a:r>
            <a:r>
              <a:rPr lang="de-DE" dirty="0" err="1"/>
              <a:t>systems</a:t>
            </a:r>
            <a:endParaRPr lang="de-DE" dirty="0"/>
          </a:p>
        </p:txBody>
      </p:sp>
      <p:sp>
        <p:nvSpPr>
          <p:cNvPr id="3" name="Textplatzhalter 2"/>
          <p:cNvSpPr>
            <a:spLocks noGrp="1"/>
          </p:cNvSpPr>
          <p:nvPr>
            <p:ph type="body" sz="half" idx="2"/>
          </p:nvPr>
        </p:nvSpPr>
        <p:spPr>
          <a:xfrm>
            <a:off x="107504" y="1808820"/>
            <a:ext cx="8568952" cy="4680520"/>
          </a:xfrm>
        </p:spPr>
        <p:txBody>
          <a:bodyPr/>
          <a:lstStyle/>
          <a:p>
            <a:pPr marL="285750" indent="-285750">
              <a:buFont typeface="Arial" pitchFamily="34" charset="0"/>
              <a:buChar char="•"/>
            </a:pPr>
            <a:r>
              <a:rPr lang="en-US" dirty="0"/>
              <a:t>Combining trees with crops and/or animals helps reduce vulnerabilities and improve recovery of people after natural hazards, disasters and socioeconomic downturns</a:t>
            </a:r>
          </a:p>
          <a:p>
            <a:pPr marL="285750" indent="-285750">
              <a:buFont typeface="Arial" pitchFamily="34" charset="0"/>
              <a:buChar char="•"/>
            </a:pPr>
            <a:r>
              <a:rPr lang="en-US" dirty="0"/>
              <a:t>Trees and shrubs (e.g. windbreaks) help shelter animals and crops from effects of extreme weather events such as strong winds and heavy rains </a:t>
            </a:r>
            <a:br>
              <a:rPr lang="en-US" dirty="0"/>
            </a:br>
            <a:r>
              <a:rPr lang="en-US" dirty="0"/>
              <a:t>provide shade and cooler environment to sensitive crops or animals, </a:t>
            </a:r>
            <a:br>
              <a:rPr lang="en-US" dirty="0"/>
            </a:br>
            <a:r>
              <a:rPr lang="en-US" dirty="0"/>
              <a:t>agroforestry can help maintain or increase yields</a:t>
            </a:r>
          </a:p>
          <a:p>
            <a:pPr marL="285750" indent="-285750">
              <a:buFont typeface="Arial" pitchFamily="34" charset="0"/>
              <a:buChar char="•"/>
            </a:pPr>
            <a:r>
              <a:rPr lang="en-US" dirty="0"/>
              <a:t>diversity of trees in farmland and </a:t>
            </a:r>
            <a:r>
              <a:rPr lang="en-US" dirty="0" err="1"/>
              <a:t>neighbouring</a:t>
            </a:r>
            <a:r>
              <a:rPr lang="en-US" dirty="0"/>
              <a:t> natural forest fragments, supports populations of pollinator species such as insects and birds that are essential for many crops </a:t>
            </a:r>
            <a:br>
              <a:rPr lang="en-US" dirty="0"/>
            </a:br>
            <a:r>
              <a:rPr lang="en-US" dirty="0"/>
              <a:t>fruit tree species, that are important as human foods, rely on insect pollinators for production</a:t>
            </a:r>
          </a:p>
          <a:p>
            <a:pPr marL="285750" indent="-285750">
              <a:buFont typeface="Arial" pitchFamily="34" charset="0"/>
              <a:buChar char="•"/>
            </a:pPr>
            <a:r>
              <a:rPr lang="en-US" dirty="0"/>
              <a:t>recognition through incentives of environmental services provided by agroforestry can provide a new source of income for rural or urban poor</a:t>
            </a:r>
          </a:p>
          <a:p>
            <a:pPr marL="285750" indent="-285750">
              <a:buFont typeface="Arial" pitchFamily="34" charset="0"/>
              <a:buChar char="•"/>
            </a:pPr>
            <a:r>
              <a:rPr lang="en-US" dirty="0"/>
              <a:t>Provision of living fences for crops and fruit trees </a:t>
            </a:r>
          </a:p>
          <a:p>
            <a:pPr marL="285750" indent="-285750">
              <a:buFont typeface="Arial" pitchFamily="34" charset="0"/>
              <a:buChar char="•"/>
            </a:pPr>
            <a:r>
              <a:rPr lang="en-US" dirty="0"/>
              <a:t>Demarcation of boundaries </a:t>
            </a:r>
          </a:p>
          <a:p>
            <a:pPr marL="285750" indent="-285750">
              <a:buFont typeface="Arial" pitchFamily="34" charset="0"/>
              <a:buChar char="•"/>
            </a:pPr>
            <a:r>
              <a:rPr lang="en-US" dirty="0"/>
              <a:t>Weed control</a:t>
            </a:r>
          </a:p>
          <a:p>
            <a:pPr marL="285750" indent="-285750">
              <a:buFont typeface="Arial" pitchFamily="34" charset="0"/>
              <a:buChar char="•"/>
            </a:pPr>
            <a:endParaRPr lang="de-DE" dirty="0"/>
          </a:p>
          <a:p>
            <a:endParaRPr lang="de-DE" dirty="0"/>
          </a:p>
        </p:txBody>
      </p:sp>
      <p:sp>
        <p:nvSpPr>
          <p:cNvPr id="4" name="Textplatzhalter 3"/>
          <p:cNvSpPr>
            <a:spLocks noGrp="1"/>
          </p:cNvSpPr>
          <p:nvPr>
            <p:ph type="body" sz="half" idx="10"/>
          </p:nvPr>
        </p:nvSpPr>
        <p:spPr>
          <a:xfrm>
            <a:off x="107504" y="1376772"/>
            <a:ext cx="8568952" cy="365130"/>
          </a:xfrm>
        </p:spPr>
        <p:txBody>
          <a:bodyPr/>
          <a:lstStyle/>
          <a:p>
            <a:endParaRPr lang="de-DE" dirty="0"/>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33</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spTree>
    <p:extLst>
      <p:ext uri="{BB962C8B-B14F-4D97-AF65-F5344CB8AC3E}">
        <p14:creationId xmlns:p14="http://schemas.microsoft.com/office/powerpoint/2010/main" val="26358834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3948" y="548680"/>
            <a:ext cx="4572508" cy="387333"/>
          </a:xfrm>
        </p:spPr>
        <p:txBody>
          <a:bodyPr/>
          <a:lstStyle/>
          <a:p>
            <a:pPr algn="r"/>
            <a:r>
              <a:rPr lang="de-DE" dirty="0" err="1"/>
              <a:t>Functions</a:t>
            </a:r>
            <a:r>
              <a:rPr lang="de-DE" dirty="0"/>
              <a:t> </a:t>
            </a:r>
            <a:r>
              <a:rPr lang="de-DE" dirty="0" err="1"/>
              <a:t>of</a:t>
            </a:r>
            <a:r>
              <a:rPr lang="de-DE" dirty="0"/>
              <a:t> </a:t>
            </a:r>
            <a:r>
              <a:rPr lang="de-DE" dirty="0" err="1"/>
              <a:t>agroforestry</a:t>
            </a:r>
            <a:r>
              <a:rPr lang="de-DE" dirty="0"/>
              <a:t> </a:t>
            </a:r>
            <a:r>
              <a:rPr lang="de-DE" dirty="0" err="1"/>
              <a:t>systems</a:t>
            </a:r>
            <a:endParaRPr lang="de-DE" dirty="0"/>
          </a:p>
        </p:txBody>
      </p:sp>
      <p:sp>
        <p:nvSpPr>
          <p:cNvPr id="3" name="Textplatzhalter 2"/>
          <p:cNvSpPr>
            <a:spLocks noGrp="1"/>
          </p:cNvSpPr>
          <p:nvPr>
            <p:ph type="body" sz="half" idx="2"/>
          </p:nvPr>
        </p:nvSpPr>
        <p:spPr>
          <a:xfrm>
            <a:off x="107504" y="1808820"/>
            <a:ext cx="8568952" cy="4680520"/>
          </a:xfrm>
        </p:spPr>
        <p:txBody>
          <a:bodyPr/>
          <a:lstStyle/>
          <a:p>
            <a:pPr marL="285750" indent="-285750">
              <a:buFont typeface="Arial" pitchFamily="34" charset="0"/>
              <a:buChar char="•"/>
            </a:pPr>
            <a:endParaRPr lang="en-US" dirty="0"/>
          </a:p>
          <a:p>
            <a:pPr marL="285750" indent="-285750">
              <a:buFont typeface="Arial" pitchFamily="34" charset="0"/>
              <a:buChar char="•"/>
            </a:pPr>
            <a:r>
              <a:rPr lang="en-US" dirty="0"/>
              <a:t>Provision of food and nutrition security: </a:t>
            </a:r>
            <a:br>
              <a:rPr lang="en-US" dirty="0"/>
            </a:br>
            <a:r>
              <a:rPr lang="en-US" dirty="0"/>
              <a:t>particularly in developing countries, planting trees together with crops or on pasture lands can help fight hunger and malnutrition</a:t>
            </a:r>
          </a:p>
          <a:p>
            <a:pPr marL="285750" indent="-285750">
              <a:buFont typeface="Arial" pitchFamily="34" charset="0"/>
              <a:buChar char="•"/>
            </a:pPr>
            <a:r>
              <a:rPr lang="en-US" dirty="0"/>
              <a:t>trees are a source of food, fuel and non-wood products that can be either directly consumed/used or sold:</a:t>
            </a:r>
          </a:p>
          <a:p>
            <a:pPr marL="742950" lvl="1" indent="-285750">
              <a:buFont typeface="Arial" pitchFamily="34" charset="0"/>
              <a:buChar char="•"/>
            </a:pPr>
            <a:r>
              <a:rPr lang="en-US" sz="1600" dirty="0"/>
              <a:t>Growing trees which produce food (fruits, nuts, leaves, etc.) provide easy accessible nutritious food for households</a:t>
            </a:r>
          </a:p>
          <a:p>
            <a:pPr marL="742950" lvl="1" indent="-285750">
              <a:buFont typeface="Arial" pitchFamily="34" charset="0"/>
              <a:buChar char="•"/>
            </a:pPr>
            <a:r>
              <a:rPr lang="en-US" sz="1600" dirty="0"/>
              <a:t>trees felled or their residues can be used as wood energy for cooking and/or heating</a:t>
            </a:r>
          </a:p>
          <a:p>
            <a:pPr marL="742950" lvl="1" indent="-285750">
              <a:buFont typeface="Arial" pitchFamily="34" charset="0"/>
              <a:buChar char="•"/>
            </a:pPr>
            <a:r>
              <a:rPr lang="en-US" sz="1600" dirty="0"/>
              <a:t>Leaves, and other parts of trees, can serve as forage for livestock</a:t>
            </a:r>
          </a:p>
          <a:p>
            <a:pPr marL="742950" lvl="1" indent="-285750">
              <a:buFont typeface="Arial" pitchFamily="34" charset="0"/>
              <a:buChar char="•"/>
            </a:pPr>
            <a:r>
              <a:rPr lang="en-US" sz="1600" dirty="0"/>
              <a:t>Trees and plants grown on farms are important sources of medicines and natural remedies, which help improve people’s health </a:t>
            </a:r>
          </a:p>
          <a:p>
            <a:pPr marL="742950" lvl="1" indent="-285750">
              <a:buFont typeface="Arial" pitchFamily="34" charset="0"/>
              <a:buChar char="•"/>
            </a:pPr>
            <a:r>
              <a:rPr lang="en-US" sz="1600" dirty="0"/>
              <a:t>great range of lesser‐used indigenous foods found in forests and wooded lands often richer in micronutrients, </a:t>
            </a:r>
            <a:r>
              <a:rPr lang="en-US" sz="1600" dirty="0" err="1"/>
              <a:t>fibre</a:t>
            </a:r>
            <a:r>
              <a:rPr lang="en-US" sz="1600" dirty="0"/>
              <a:t> and protein than staple crops</a:t>
            </a:r>
            <a:br>
              <a:rPr lang="en-US" sz="1600" dirty="0"/>
            </a:br>
            <a:r>
              <a:rPr lang="en-US" sz="1600" dirty="0"/>
              <a:t>traditionally been harvested from forests and woodlands, access to these resources is declining</a:t>
            </a:r>
          </a:p>
          <a:p>
            <a:pPr marL="742950" lvl="1" indent="-285750">
              <a:buFont typeface="Arial" pitchFamily="34" charset="0"/>
              <a:buChar char="•"/>
            </a:pPr>
            <a:r>
              <a:rPr lang="en-US" sz="1600" dirty="0"/>
              <a:t>cultivation in agroforestry systems provides an alternative resource</a:t>
            </a:r>
          </a:p>
          <a:p>
            <a:pPr marL="285750" indent="-285750">
              <a:buFont typeface="Arial" pitchFamily="34" charset="0"/>
              <a:buChar char="•"/>
            </a:pPr>
            <a:endParaRPr lang="de-DE" dirty="0"/>
          </a:p>
        </p:txBody>
      </p:sp>
      <p:sp>
        <p:nvSpPr>
          <p:cNvPr id="4" name="Textplatzhalter 3"/>
          <p:cNvSpPr>
            <a:spLocks noGrp="1"/>
          </p:cNvSpPr>
          <p:nvPr>
            <p:ph type="body" sz="half" idx="10"/>
          </p:nvPr>
        </p:nvSpPr>
        <p:spPr>
          <a:xfrm>
            <a:off x="107504" y="1376772"/>
            <a:ext cx="8568952" cy="365130"/>
          </a:xfrm>
        </p:spPr>
        <p:txBody>
          <a:bodyPr/>
          <a:lstStyle/>
          <a:p>
            <a:r>
              <a:rPr lang="de-DE" dirty="0" err="1"/>
              <a:t>Social</a:t>
            </a:r>
            <a:r>
              <a:rPr lang="de-DE" dirty="0"/>
              <a:t> </a:t>
            </a:r>
            <a:r>
              <a:rPr lang="de-DE" dirty="0" err="1"/>
              <a:t>services</a:t>
            </a:r>
            <a:endParaRPr lang="de-DE" dirty="0"/>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34</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spTree>
    <p:extLst>
      <p:ext uri="{BB962C8B-B14F-4D97-AF65-F5344CB8AC3E}">
        <p14:creationId xmlns:p14="http://schemas.microsoft.com/office/powerpoint/2010/main" val="9965881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3948" y="548680"/>
            <a:ext cx="4572508" cy="387333"/>
          </a:xfrm>
        </p:spPr>
        <p:txBody>
          <a:bodyPr/>
          <a:lstStyle/>
          <a:p>
            <a:pPr algn="r"/>
            <a:r>
              <a:rPr lang="de-DE" dirty="0" err="1"/>
              <a:t>Functions</a:t>
            </a:r>
            <a:r>
              <a:rPr lang="de-DE" dirty="0"/>
              <a:t> </a:t>
            </a:r>
            <a:r>
              <a:rPr lang="de-DE" dirty="0" err="1"/>
              <a:t>of</a:t>
            </a:r>
            <a:r>
              <a:rPr lang="de-DE" dirty="0"/>
              <a:t> </a:t>
            </a:r>
            <a:r>
              <a:rPr lang="de-DE" dirty="0" err="1"/>
              <a:t>agroforestry</a:t>
            </a:r>
            <a:r>
              <a:rPr lang="de-DE" dirty="0"/>
              <a:t> </a:t>
            </a:r>
            <a:r>
              <a:rPr lang="de-DE" dirty="0" err="1"/>
              <a:t>systems</a:t>
            </a:r>
            <a:endParaRPr lang="de-DE" dirty="0"/>
          </a:p>
        </p:txBody>
      </p:sp>
      <p:sp>
        <p:nvSpPr>
          <p:cNvPr id="3" name="Textplatzhalter 2"/>
          <p:cNvSpPr>
            <a:spLocks noGrp="1"/>
          </p:cNvSpPr>
          <p:nvPr>
            <p:ph type="body" sz="half" idx="2"/>
          </p:nvPr>
        </p:nvSpPr>
        <p:spPr>
          <a:xfrm>
            <a:off x="107504" y="1808820"/>
            <a:ext cx="8568952" cy="4680520"/>
          </a:xfrm>
        </p:spPr>
        <p:txBody>
          <a:bodyPr/>
          <a:lstStyle/>
          <a:p>
            <a:pPr marL="285750" indent="-285750">
              <a:buFont typeface="Arial" pitchFamily="34" charset="0"/>
              <a:buChar char="•"/>
            </a:pPr>
            <a:r>
              <a:rPr lang="en-US" dirty="0"/>
              <a:t>Improvement of gender equality: </a:t>
            </a:r>
            <a:br>
              <a:rPr lang="en-US" dirty="0"/>
            </a:br>
            <a:r>
              <a:rPr lang="en-US" dirty="0"/>
              <a:t>women make up a significant share, and in many cases, majority, of both agricultural and forest/tree </a:t>
            </a:r>
            <a:r>
              <a:rPr lang="en-US" dirty="0" err="1"/>
              <a:t>labour</a:t>
            </a:r>
            <a:r>
              <a:rPr lang="en-US" dirty="0"/>
              <a:t> force. </a:t>
            </a:r>
            <a:br>
              <a:rPr lang="en-US" dirty="0"/>
            </a:br>
            <a:r>
              <a:rPr lang="en-US" dirty="0"/>
              <a:t>Including trees in agricultural systems can help empower women, for example:</a:t>
            </a:r>
          </a:p>
          <a:p>
            <a:pPr marL="742950" lvl="1" indent="-285750">
              <a:buFont typeface="Arial" pitchFamily="34" charset="0"/>
              <a:buChar char="•"/>
            </a:pPr>
            <a:r>
              <a:rPr lang="en-US" sz="1600" dirty="0"/>
              <a:t>trees are more closely accessible, women, who are often responsible for collecting of </a:t>
            </a:r>
            <a:r>
              <a:rPr lang="en-US" sz="1600" dirty="0" err="1"/>
              <a:t>fuelwood</a:t>
            </a:r>
            <a:r>
              <a:rPr lang="en-US" sz="1600" dirty="0"/>
              <a:t> or fodder, save precious time and energy</a:t>
            </a:r>
          </a:p>
          <a:p>
            <a:pPr marL="742950" lvl="1" indent="-285750">
              <a:buFont typeface="Arial" pitchFamily="34" charset="0"/>
              <a:buChar char="•"/>
            </a:pPr>
            <a:r>
              <a:rPr lang="en-US" sz="1600" dirty="0"/>
              <a:t>women frequently having a more difficult access to resources, financial or other</a:t>
            </a:r>
            <a:br>
              <a:rPr lang="en-US" sz="1600" dirty="0"/>
            </a:br>
            <a:r>
              <a:rPr lang="en-US" sz="1600" dirty="0"/>
              <a:t>agroforestry is low-input solution to restoring soil fertility and increasing agricultural output</a:t>
            </a:r>
          </a:p>
          <a:p>
            <a:pPr marL="742950" lvl="1" indent="-285750">
              <a:buFont typeface="Arial" pitchFamily="34" charset="0"/>
              <a:buChar char="•"/>
            </a:pPr>
            <a:r>
              <a:rPr lang="en-US" sz="1600" dirty="0"/>
              <a:t>selling fruits, fodder or </a:t>
            </a:r>
            <a:r>
              <a:rPr lang="en-US" sz="1600" dirty="0" err="1"/>
              <a:t>fuelwood</a:t>
            </a:r>
            <a:r>
              <a:rPr lang="en-US" sz="1600" dirty="0"/>
              <a:t> coming from trees on land, women can increase their access to cash</a:t>
            </a:r>
          </a:p>
          <a:p>
            <a:pPr marL="285750" indent="-285750">
              <a:buFont typeface="Arial" pitchFamily="34" charset="0"/>
              <a:buChar char="•"/>
            </a:pPr>
            <a:endParaRPr lang="en-US" dirty="0"/>
          </a:p>
          <a:p>
            <a:endParaRPr lang="de-DE" dirty="0"/>
          </a:p>
        </p:txBody>
      </p:sp>
      <p:sp>
        <p:nvSpPr>
          <p:cNvPr id="4" name="Textplatzhalter 3"/>
          <p:cNvSpPr>
            <a:spLocks noGrp="1"/>
          </p:cNvSpPr>
          <p:nvPr>
            <p:ph type="body" sz="half" idx="10"/>
          </p:nvPr>
        </p:nvSpPr>
        <p:spPr>
          <a:xfrm>
            <a:off x="107504" y="1376772"/>
            <a:ext cx="8568952" cy="365130"/>
          </a:xfrm>
        </p:spPr>
        <p:txBody>
          <a:bodyPr/>
          <a:lstStyle/>
          <a:p>
            <a:endParaRPr lang="de-DE" dirty="0"/>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35</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spTree>
    <p:extLst>
      <p:ext uri="{BB962C8B-B14F-4D97-AF65-F5344CB8AC3E}">
        <p14:creationId xmlns:p14="http://schemas.microsoft.com/office/powerpoint/2010/main" val="8181320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3948" y="548680"/>
            <a:ext cx="4572508" cy="387333"/>
          </a:xfrm>
        </p:spPr>
        <p:txBody>
          <a:bodyPr/>
          <a:lstStyle/>
          <a:p>
            <a:pPr algn="r"/>
            <a:r>
              <a:rPr lang="de-DE" dirty="0" err="1"/>
              <a:t>Functions</a:t>
            </a:r>
            <a:r>
              <a:rPr lang="de-DE" dirty="0"/>
              <a:t> </a:t>
            </a:r>
            <a:r>
              <a:rPr lang="de-DE" dirty="0" err="1"/>
              <a:t>of</a:t>
            </a:r>
            <a:r>
              <a:rPr lang="de-DE" dirty="0"/>
              <a:t> </a:t>
            </a:r>
            <a:r>
              <a:rPr lang="de-DE" dirty="0" err="1"/>
              <a:t>agroforestry</a:t>
            </a:r>
            <a:r>
              <a:rPr lang="de-DE" dirty="0"/>
              <a:t> </a:t>
            </a:r>
            <a:r>
              <a:rPr lang="de-DE" dirty="0" err="1"/>
              <a:t>systems</a:t>
            </a:r>
            <a:endParaRPr lang="de-DE" dirty="0"/>
          </a:p>
        </p:txBody>
      </p:sp>
      <p:sp>
        <p:nvSpPr>
          <p:cNvPr id="3" name="Textplatzhalter 2"/>
          <p:cNvSpPr>
            <a:spLocks noGrp="1"/>
          </p:cNvSpPr>
          <p:nvPr>
            <p:ph type="body" sz="half" idx="2"/>
          </p:nvPr>
        </p:nvSpPr>
        <p:spPr>
          <a:xfrm>
            <a:off x="107504" y="1808820"/>
            <a:ext cx="8568952" cy="4680520"/>
          </a:xfrm>
        </p:spPr>
        <p:txBody>
          <a:bodyPr/>
          <a:lstStyle/>
          <a:p>
            <a:pPr marL="285750" indent="-285750">
              <a:buFont typeface="Arial" pitchFamily="34" charset="0"/>
              <a:buChar char="•"/>
            </a:pPr>
            <a:r>
              <a:rPr lang="en-US" dirty="0"/>
              <a:t>Agroforestry systems are often part of traditional land management techniques and their maintaining holds cultural and social importance:</a:t>
            </a:r>
          </a:p>
          <a:p>
            <a:pPr marL="742950" lvl="1" indent="-285750">
              <a:buFont typeface="Arial" pitchFamily="34" charset="0"/>
              <a:buChar char="•"/>
            </a:pPr>
            <a:r>
              <a:rPr lang="en-US" sz="1600" dirty="0"/>
              <a:t>providing decent rural livelihoods, agroforestry can contribute to maintaining thriving rural communities and prevent migration to cities</a:t>
            </a:r>
          </a:p>
          <a:p>
            <a:pPr marL="742950" lvl="1" indent="-285750">
              <a:buFont typeface="Arial" pitchFamily="34" charset="0"/>
              <a:buChar char="•"/>
            </a:pPr>
            <a:r>
              <a:rPr lang="en-US" sz="1600" dirty="0"/>
              <a:t>working together with indigenous people and local communities, modern agroforestry specialists can help ensure long term sustainability of traditional systems while respecting local culture</a:t>
            </a:r>
          </a:p>
          <a:p>
            <a:pPr marL="742950" lvl="1" indent="-285750">
              <a:buFont typeface="Arial" pitchFamily="34" charset="0"/>
              <a:buChar char="•"/>
            </a:pPr>
            <a:r>
              <a:rPr lang="en-US" sz="1600" dirty="0"/>
              <a:t>recognition of indigenous agroforestry systems contributes to cultural diversity</a:t>
            </a:r>
          </a:p>
          <a:p>
            <a:pPr marL="742950" lvl="1" indent="-285750">
              <a:buFont typeface="Arial" pitchFamily="34" charset="0"/>
              <a:buChar char="•"/>
            </a:pPr>
            <a:r>
              <a:rPr lang="en-US" sz="1600" dirty="0"/>
              <a:t>Preserving indigenous working techniques and species is a way of protecting humankind’s agricultural heritage</a:t>
            </a:r>
          </a:p>
          <a:p>
            <a:pPr marL="285750" indent="-285750">
              <a:buFont typeface="Arial" pitchFamily="34" charset="0"/>
              <a:buChar char="•"/>
            </a:pPr>
            <a:endParaRPr lang="de-DE" dirty="0"/>
          </a:p>
        </p:txBody>
      </p:sp>
      <p:sp>
        <p:nvSpPr>
          <p:cNvPr id="4" name="Textplatzhalter 3"/>
          <p:cNvSpPr>
            <a:spLocks noGrp="1"/>
          </p:cNvSpPr>
          <p:nvPr>
            <p:ph type="body" sz="half" idx="10"/>
          </p:nvPr>
        </p:nvSpPr>
        <p:spPr>
          <a:xfrm>
            <a:off x="107504" y="1376772"/>
            <a:ext cx="8568952" cy="365130"/>
          </a:xfrm>
        </p:spPr>
        <p:txBody>
          <a:bodyPr/>
          <a:lstStyle/>
          <a:p>
            <a:endParaRPr lang="de-DE" dirty="0"/>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36</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spTree>
    <p:extLst>
      <p:ext uri="{BB962C8B-B14F-4D97-AF65-F5344CB8AC3E}">
        <p14:creationId xmlns:p14="http://schemas.microsoft.com/office/powerpoint/2010/main" val="17461945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3948" y="584684"/>
            <a:ext cx="4572508" cy="387333"/>
          </a:xfrm>
        </p:spPr>
        <p:txBody>
          <a:bodyPr/>
          <a:lstStyle/>
          <a:p>
            <a:pPr algn="r"/>
            <a:r>
              <a:rPr lang="en-US" dirty="0"/>
              <a:t>Examples of agroforestry practices</a:t>
            </a:r>
            <a:endParaRPr lang="de-DE" dirty="0"/>
          </a:p>
        </p:txBody>
      </p:sp>
      <p:sp>
        <p:nvSpPr>
          <p:cNvPr id="3" name="Textplatzhalter 2"/>
          <p:cNvSpPr>
            <a:spLocks noGrp="1"/>
          </p:cNvSpPr>
          <p:nvPr>
            <p:ph type="body" sz="half" idx="2"/>
          </p:nvPr>
        </p:nvSpPr>
        <p:spPr>
          <a:xfrm>
            <a:off x="107504" y="1808820"/>
            <a:ext cx="8568952" cy="4680520"/>
          </a:xfrm>
        </p:spPr>
        <p:txBody>
          <a:bodyPr/>
          <a:lstStyle/>
          <a:p>
            <a:pPr marL="285750" indent="-285750">
              <a:buFont typeface="Arial" pitchFamily="34" charset="0"/>
              <a:buChar char="•"/>
            </a:pPr>
            <a:r>
              <a:rPr lang="en-US" dirty="0"/>
              <a:t>Australia: </a:t>
            </a:r>
          </a:p>
          <a:p>
            <a:pPr marL="742950" lvl="1" indent="-285750">
              <a:buFont typeface="Arial" pitchFamily="34" charset="0"/>
              <a:buChar char="•"/>
            </a:pPr>
            <a:r>
              <a:rPr lang="en-US" sz="1600" dirty="0"/>
              <a:t>Agroforestry systems for fodder also profitable in developed countries </a:t>
            </a:r>
          </a:p>
          <a:p>
            <a:pPr marL="742950" lvl="1" indent="-285750">
              <a:buFont typeface="Arial" pitchFamily="34" charset="0"/>
              <a:buChar char="•"/>
            </a:pPr>
            <a:r>
              <a:rPr lang="en-US" sz="1600" dirty="0"/>
              <a:t>northern agricultural region of western Australia, </a:t>
            </a:r>
            <a:r>
              <a:rPr lang="en-US" sz="1600" dirty="0" err="1"/>
              <a:t>tagasaste</a:t>
            </a:r>
            <a:r>
              <a:rPr lang="en-US" sz="1600" dirty="0"/>
              <a:t> (</a:t>
            </a:r>
            <a:r>
              <a:rPr lang="en-US" sz="1600" dirty="0" err="1"/>
              <a:t>Chamaecytisus</a:t>
            </a:r>
            <a:r>
              <a:rPr lang="en-US" sz="1600" dirty="0"/>
              <a:t> </a:t>
            </a:r>
            <a:r>
              <a:rPr lang="en-US" sz="1600" dirty="0" err="1"/>
              <a:t>proliferus</a:t>
            </a:r>
            <a:r>
              <a:rPr lang="en-US" sz="1600" dirty="0"/>
              <a:t>) planted in alley farming </a:t>
            </a:r>
          </a:p>
          <a:p>
            <a:pPr marL="742950" lvl="1" indent="-285750">
              <a:buFont typeface="Arial" pitchFamily="34" charset="0"/>
              <a:buChar char="•"/>
            </a:pPr>
            <a:r>
              <a:rPr lang="en-US" sz="1600" dirty="0"/>
              <a:t>plantation systems increased returns to farmers whose cattle formerly grazed on annual grasses and legumes</a:t>
            </a:r>
          </a:p>
          <a:p>
            <a:pPr marL="285750" indent="-285750">
              <a:buFont typeface="Arial" pitchFamily="34" charset="0"/>
              <a:buChar char="•"/>
            </a:pPr>
            <a:endParaRPr lang="de-DE" dirty="0"/>
          </a:p>
        </p:txBody>
      </p:sp>
      <p:sp>
        <p:nvSpPr>
          <p:cNvPr id="4" name="Textplatzhalter 3"/>
          <p:cNvSpPr>
            <a:spLocks noGrp="1"/>
          </p:cNvSpPr>
          <p:nvPr>
            <p:ph type="body" sz="half" idx="10"/>
          </p:nvPr>
        </p:nvSpPr>
        <p:spPr>
          <a:xfrm>
            <a:off x="107504" y="1376772"/>
            <a:ext cx="8568952" cy="365130"/>
          </a:xfrm>
        </p:spPr>
        <p:txBody>
          <a:bodyPr/>
          <a:lstStyle/>
          <a:p>
            <a:r>
              <a:rPr lang="de-DE" dirty="0" err="1"/>
              <a:t>Examples</a:t>
            </a:r>
            <a:r>
              <a:rPr lang="de-DE" dirty="0"/>
              <a:t> </a:t>
            </a:r>
            <a:r>
              <a:rPr lang="de-DE" dirty="0" err="1"/>
              <a:t>from</a:t>
            </a:r>
            <a:r>
              <a:rPr lang="de-DE" dirty="0"/>
              <a:t> FAO (2005)</a:t>
            </a:r>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37</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3221088"/>
            <a:ext cx="4500500" cy="3334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feld 8"/>
          <p:cNvSpPr txBox="1"/>
          <p:nvPr/>
        </p:nvSpPr>
        <p:spPr>
          <a:xfrm>
            <a:off x="611560" y="6107910"/>
            <a:ext cx="3457998" cy="400110"/>
          </a:xfrm>
          <a:prstGeom prst="rect">
            <a:avLst/>
          </a:prstGeom>
          <a:noFill/>
        </p:spPr>
        <p:txBody>
          <a:bodyPr wrap="none" rtlCol="0">
            <a:spAutoFit/>
          </a:bodyPr>
          <a:lstStyle/>
          <a:p>
            <a:r>
              <a:rPr lang="de-DE" sz="1000" dirty="0" err="1"/>
              <a:t>Chamaecytisus</a:t>
            </a:r>
            <a:r>
              <a:rPr lang="de-DE" sz="1000" dirty="0"/>
              <a:t> </a:t>
            </a:r>
            <a:r>
              <a:rPr lang="de-DE" sz="1000" dirty="0" err="1"/>
              <a:t>proliferus</a:t>
            </a:r>
            <a:br>
              <a:rPr lang="de-DE" sz="1000" dirty="0"/>
            </a:br>
            <a:r>
              <a:rPr lang="de-DE" sz="1000" dirty="0"/>
              <a:t>http://www.floradecanarias.com/chamaecytisus_proliferus.html</a:t>
            </a:r>
          </a:p>
        </p:txBody>
      </p:sp>
    </p:spTree>
    <p:extLst>
      <p:ext uri="{BB962C8B-B14F-4D97-AF65-F5344CB8AC3E}">
        <p14:creationId xmlns:p14="http://schemas.microsoft.com/office/powerpoint/2010/main" val="21584516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3948" y="548680"/>
            <a:ext cx="4572508" cy="387333"/>
          </a:xfrm>
        </p:spPr>
        <p:txBody>
          <a:bodyPr/>
          <a:lstStyle/>
          <a:p>
            <a:pPr algn="r"/>
            <a:r>
              <a:rPr lang="de-DE" dirty="0" err="1"/>
              <a:t>Examples</a:t>
            </a:r>
            <a:r>
              <a:rPr lang="de-DE" dirty="0"/>
              <a:t> </a:t>
            </a:r>
            <a:r>
              <a:rPr lang="de-DE" dirty="0" err="1"/>
              <a:t>of</a:t>
            </a:r>
            <a:r>
              <a:rPr lang="de-DE" dirty="0"/>
              <a:t> </a:t>
            </a:r>
            <a:r>
              <a:rPr lang="de-DE" dirty="0" err="1"/>
              <a:t>agroforestry</a:t>
            </a:r>
            <a:r>
              <a:rPr lang="de-DE" dirty="0"/>
              <a:t> </a:t>
            </a:r>
            <a:r>
              <a:rPr lang="de-DE" dirty="0" err="1"/>
              <a:t>practices</a:t>
            </a:r>
            <a:endParaRPr lang="de-DE" dirty="0"/>
          </a:p>
        </p:txBody>
      </p:sp>
      <p:sp>
        <p:nvSpPr>
          <p:cNvPr id="3" name="Textplatzhalter 2"/>
          <p:cNvSpPr>
            <a:spLocks noGrp="1"/>
          </p:cNvSpPr>
          <p:nvPr>
            <p:ph type="body" sz="half" idx="2"/>
          </p:nvPr>
        </p:nvSpPr>
        <p:spPr>
          <a:xfrm>
            <a:off x="107504" y="1808820"/>
            <a:ext cx="8568952" cy="4680520"/>
          </a:xfrm>
        </p:spPr>
        <p:txBody>
          <a:bodyPr/>
          <a:lstStyle/>
          <a:p>
            <a:pPr marL="285750" indent="-285750">
              <a:buFont typeface="Arial" pitchFamily="34" charset="0"/>
              <a:buChar char="•"/>
            </a:pPr>
            <a:r>
              <a:rPr lang="en-US" dirty="0"/>
              <a:t>Canada: </a:t>
            </a:r>
          </a:p>
          <a:p>
            <a:pPr marL="742950" lvl="1" indent="-285750">
              <a:buFont typeface="Arial" pitchFamily="34" charset="0"/>
              <a:buChar char="•"/>
            </a:pPr>
            <a:r>
              <a:rPr lang="en-US" sz="1600" dirty="0"/>
              <a:t>Windbreaks one of oldest agroforestry systems in North America</a:t>
            </a:r>
          </a:p>
          <a:p>
            <a:pPr marL="742950" lvl="1" indent="-285750">
              <a:buFont typeface="Arial" pitchFamily="34" charset="0"/>
              <a:buChar char="•"/>
            </a:pPr>
            <a:r>
              <a:rPr lang="en-US" sz="1600" dirty="0"/>
              <a:t>Canadian prairies, more than 43 000 km of windbreaks been planted since 1937, protecting 700 000 ha</a:t>
            </a:r>
          </a:p>
          <a:p>
            <a:pPr marL="742950" lvl="1" indent="-285750">
              <a:buFont typeface="Arial" pitchFamily="34" charset="0"/>
              <a:buChar char="•"/>
            </a:pPr>
            <a:r>
              <a:rPr lang="en-US" sz="1600" dirty="0"/>
              <a:t>Yield increase of crops sheltered from wind - estimated to be 8 percent for spring wheat, 12 percent for maize, 23 percent for winter wheat and 25 percent for barley</a:t>
            </a:r>
          </a:p>
          <a:p>
            <a:pPr marL="742950" lvl="1" indent="-285750">
              <a:buFont typeface="Arial" pitchFamily="34" charset="0"/>
              <a:buChar char="•"/>
            </a:pPr>
            <a:r>
              <a:rPr lang="en-US" sz="1600" dirty="0"/>
              <a:t>windbreaks improve crop water use and protect livestock and homesteads</a:t>
            </a:r>
          </a:p>
          <a:p>
            <a:endParaRPr lang="de-DE" dirty="0"/>
          </a:p>
        </p:txBody>
      </p:sp>
      <p:sp>
        <p:nvSpPr>
          <p:cNvPr id="4" name="Textplatzhalter 3"/>
          <p:cNvSpPr>
            <a:spLocks noGrp="1"/>
          </p:cNvSpPr>
          <p:nvPr>
            <p:ph type="body" sz="half" idx="10"/>
          </p:nvPr>
        </p:nvSpPr>
        <p:spPr>
          <a:xfrm>
            <a:off x="107504" y="1376772"/>
            <a:ext cx="8568952" cy="365130"/>
          </a:xfrm>
        </p:spPr>
        <p:txBody>
          <a:bodyPr/>
          <a:lstStyle/>
          <a:p>
            <a:endParaRPr lang="de-DE" dirty="0"/>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38</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9579" y="3537012"/>
            <a:ext cx="5790084" cy="2984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feld 7"/>
          <p:cNvSpPr txBox="1"/>
          <p:nvPr/>
        </p:nvSpPr>
        <p:spPr>
          <a:xfrm>
            <a:off x="143508" y="6270687"/>
            <a:ext cx="4971233" cy="246221"/>
          </a:xfrm>
          <a:prstGeom prst="rect">
            <a:avLst/>
          </a:prstGeom>
          <a:noFill/>
        </p:spPr>
        <p:txBody>
          <a:bodyPr wrap="none" rtlCol="0">
            <a:spAutoFit/>
          </a:bodyPr>
          <a:lstStyle/>
          <a:p>
            <a:r>
              <a:rPr lang="de-DE" sz="1000" dirty="0"/>
              <a:t>http://www.womenowningwoodlands.net/content/windbreaks-benefits-beyond-slowing-wind</a:t>
            </a:r>
          </a:p>
        </p:txBody>
      </p:sp>
    </p:spTree>
    <p:extLst>
      <p:ext uri="{BB962C8B-B14F-4D97-AF65-F5344CB8AC3E}">
        <p14:creationId xmlns:p14="http://schemas.microsoft.com/office/powerpoint/2010/main" val="37304921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3948" y="584684"/>
            <a:ext cx="4572508" cy="387333"/>
          </a:xfrm>
        </p:spPr>
        <p:txBody>
          <a:bodyPr/>
          <a:lstStyle/>
          <a:p>
            <a:pPr algn="r"/>
            <a:r>
              <a:rPr lang="de-DE" dirty="0" err="1"/>
              <a:t>Examples</a:t>
            </a:r>
            <a:r>
              <a:rPr lang="de-DE" dirty="0"/>
              <a:t> </a:t>
            </a:r>
            <a:r>
              <a:rPr lang="de-DE" dirty="0" err="1"/>
              <a:t>of</a:t>
            </a:r>
            <a:r>
              <a:rPr lang="de-DE" dirty="0"/>
              <a:t> </a:t>
            </a:r>
            <a:r>
              <a:rPr lang="de-DE" dirty="0" err="1"/>
              <a:t>agroforestry</a:t>
            </a:r>
            <a:r>
              <a:rPr lang="de-DE" dirty="0"/>
              <a:t> </a:t>
            </a:r>
            <a:r>
              <a:rPr lang="de-DE" dirty="0" err="1"/>
              <a:t>practices</a:t>
            </a:r>
            <a:endParaRPr lang="de-DE" dirty="0"/>
          </a:p>
        </p:txBody>
      </p:sp>
      <p:sp>
        <p:nvSpPr>
          <p:cNvPr id="3" name="Textplatzhalter 2"/>
          <p:cNvSpPr>
            <a:spLocks noGrp="1"/>
          </p:cNvSpPr>
          <p:nvPr>
            <p:ph type="body" sz="half" idx="2"/>
          </p:nvPr>
        </p:nvSpPr>
        <p:spPr>
          <a:xfrm>
            <a:off x="107504" y="1808820"/>
            <a:ext cx="8568952" cy="4680520"/>
          </a:xfrm>
        </p:spPr>
        <p:txBody>
          <a:bodyPr/>
          <a:lstStyle/>
          <a:p>
            <a:pPr marL="285750" indent="-285750">
              <a:buFont typeface="Arial" pitchFamily="34" charset="0"/>
              <a:buChar char="•"/>
            </a:pPr>
            <a:r>
              <a:rPr lang="en-US" dirty="0"/>
              <a:t>China: </a:t>
            </a:r>
          </a:p>
          <a:p>
            <a:pPr marL="742950" lvl="1" indent="-285750">
              <a:buFont typeface="Arial" pitchFamily="34" charset="0"/>
              <a:buChar char="•"/>
            </a:pPr>
            <a:r>
              <a:rPr lang="en-US" sz="1600" dirty="0"/>
              <a:t>intercropping of trees and crops been </a:t>
            </a:r>
            <a:r>
              <a:rPr lang="en-US" sz="1600" dirty="0" err="1"/>
              <a:t>practised</a:t>
            </a:r>
            <a:r>
              <a:rPr lang="en-US" sz="1600" dirty="0"/>
              <a:t> on 3 million hectares in China </a:t>
            </a:r>
          </a:p>
          <a:p>
            <a:pPr marL="742950" lvl="1" indent="-285750">
              <a:buFont typeface="Arial" pitchFamily="34" charset="0"/>
              <a:buChar char="•"/>
            </a:pPr>
            <a:r>
              <a:rPr lang="en-US" sz="1600" dirty="0"/>
              <a:t>Farmers intercrop Paulownia spp. (primarily P. </a:t>
            </a:r>
            <a:r>
              <a:rPr lang="en-US" sz="1600" dirty="0" err="1"/>
              <a:t>elongata</a:t>
            </a:r>
            <a:r>
              <a:rPr lang="en-US" sz="1600" dirty="0"/>
              <a:t>) with cereals over wide expanse of North China Plain</a:t>
            </a:r>
          </a:p>
          <a:p>
            <a:pPr marL="742950" lvl="1" indent="-285750">
              <a:buFont typeface="Arial" pitchFamily="34" charset="0"/>
              <a:buChar char="•"/>
            </a:pPr>
            <a:r>
              <a:rPr lang="en-US" sz="1600" dirty="0"/>
              <a:t>tree is deep rooted, interferes little with crops and produces high quality timber</a:t>
            </a:r>
          </a:p>
          <a:p>
            <a:pPr marL="742950" lvl="1" indent="-285750">
              <a:buFont typeface="Arial" pitchFamily="34" charset="0"/>
              <a:buChar char="•"/>
            </a:pPr>
            <a:r>
              <a:rPr lang="en-US" sz="1600" dirty="0"/>
              <a:t>In </a:t>
            </a:r>
            <a:r>
              <a:rPr lang="en-US" sz="1600" dirty="0" err="1"/>
              <a:t>Minquan</a:t>
            </a:r>
            <a:r>
              <a:rPr lang="en-US" sz="1600" dirty="0"/>
              <a:t> County (Henan Province), 30 years after introduction of agroforestry, two-thirds of the 46 000 ha of farmland were intercropped with trees of this genus</a:t>
            </a:r>
          </a:p>
          <a:p>
            <a:pPr marL="742950" lvl="1" indent="-285750">
              <a:buFont typeface="Arial" pitchFamily="34" charset="0"/>
              <a:buChar char="•"/>
            </a:pPr>
            <a:r>
              <a:rPr lang="en-US" sz="1600" dirty="0"/>
              <a:t>one commune, Paulownia spp. accounted for 37 percent of farm income</a:t>
            </a:r>
          </a:p>
          <a:p>
            <a:pPr marL="742950" lvl="1" indent="-285750">
              <a:buFont typeface="Arial" pitchFamily="34" charset="0"/>
              <a:buChar char="•"/>
            </a:pPr>
            <a:r>
              <a:rPr lang="en-US" sz="1600" dirty="0"/>
              <a:t>In addition to timber, these species provide excellent </a:t>
            </a:r>
            <a:r>
              <a:rPr lang="en-US" sz="1600" dirty="0" err="1"/>
              <a:t>fuelwood</a:t>
            </a:r>
            <a:r>
              <a:rPr lang="en-US" sz="1600" dirty="0"/>
              <a:t>, leaves for fodder and compost fertilizer and protection against wind erosion and evapotranspiration</a:t>
            </a:r>
          </a:p>
          <a:p>
            <a:endParaRPr lang="en-US" dirty="0"/>
          </a:p>
          <a:p>
            <a:endParaRPr lang="de-DE" dirty="0"/>
          </a:p>
        </p:txBody>
      </p:sp>
      <p:sp>
        <p:nvSpPr>
          <p:cNvPr id="4" name="Textplatzhalter 3"/>
          <p:cNvSpPr>
            <a:spLocks noGrp="1"/>
          </p:cNvSpPr>
          <p:nvPr>
            <p:ph type="body" sz="half" idx="10"/>
          </p:nvPr>
        </p:nvSpPr>
        <p:spPr>
          <a:xfrm>
            <a:off x="107504" y="1376772"/>
            <a:ext cx="8568952" cy="365130"/>
          </a:xfrm>
        </p:spPr>
        <p:txBody>
          <a:bodyPr/>
          <a:lstStyle/>
          <a:p>
            <a:endParaRPr lang="de-DE" dirty="0"/>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39</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spTree>
    <p:extLst>
      <p:ext uri="{BB962C8B-B14F-4D97-AF65-F5344CB8AC3E}">
        <p14:creationId xmlns:p14="http://schemas.microsoft.com/office/powerpoint/2010/main" val="2631809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3948" y="692696"/>
            <a:ext cx="4572508" cy="387333"/>
          </a:xfrm>
        </p:spPr>
        <p:txBody>
          <a:bodyPr/>
          <a:lstStyle/>
          <a:p>
            <a:pPr algn="r"/>
            <a:r>
              <a:rPr lang="de-DE" dirty="0" err="1"/>
              <a:t>What</a:t>
            </a:r>
            <a:r>
              <a:rPr lang="de-DE" dirty="0"/>
              <a:t> </a:t>
            </a:r>
            <a:r>
              <a:rPr lang="de-DE" dirty="0" err="1"/>
              <a:t>is</a:t>
            </a:r>
            <a:r>
              <a:rPr lang="de-DE" dirty="0"/>
              <a:t> </a:t>
            </a:r>
            <a:r>
              <a:rPr lang="de-DE" dirty="0" err="1"/>
              <a:t>agroforestry</a:t>
            </a:r>
            <a:r>
              <a:rPr lang="de-DE" dirty="0"/>
              <a:t>?</a:t>
            </a:r>
          </a:p>
        </p:txBody>
      </p:sp>
      <p:sp>
        <p:nvSpPr>
          <p:cNvPr id="3" name="Textplatzhalter 2"/>
          <p:cNvSpPr>
            <a:spLocks noGrp="1"/>
          </p:cNvSpPr>
          <p:nvPr>
            <p:ph type="body" sz="half" idx="2"/>
          </p:nvPr>
        </p:nvSpPr>
        <p:spPr>
          <a:xfrm>
            <a:off x="107504" y="1808820"/>
            <a:ext cx="8568952" cy="4680520"/>
          </a:xfrm>
        </p:spPr>
        <p:txBody>
          <a:bodyPr/>
          <a:lstStyle/>
          <a:p>
            <a:pPr marL="285750" indent="-285750">
              <a:buFont typeface="Arial" pitchFamily="34" charset="0"/>
              <a:buChar char="•"/>
            </a:pPr>
            <a:endParaRPr lang="en-US" dirty="0"/>
          </a:p>
          <a:p>
            <a:pPr marL="285750" indent="-285750">
              <a:buFont typeface="Arial" pitchFamily="34" charset="0"/>
              <a:buChar char="•"/>
            </a:pPr>
            <a:r>
              <a:rPr lang="en-US" dirty="0"/>
              <a:t>A strictly scientific definition of agroforestry should stress two characteristics common to all forms of agroforestry and separate them from other forms of land use, namely:</a:t>
            </a:r>
          </a:p>
          <a:p>
            <a:pPr marL="742950" lvl="1" indent="-285750">
              <a:buFont typeface="Arial" pitchFamily="34" charset="0"/>
              <a:buChar char="•"/>
            </a:pPr>
            <a:r>
              <a:rPr lang="en-US" sz="1600" dirty="0"/>
              <a:t>deliberate growing of woody perennials on same unit of land as agricultural crops and/or animals, either in some form of spatial mixture or sequence</a:t>
            </a:r>
          </a:p>
          <a:p>
            <a:pPr marL="742950" lvl="1" indent="-285750">
              <a:buFont typeface="Arial" pitchFamily="34" charset="0"/>
              <a:buChar char="•"/>
            </a:pPr>
            <a:r>
              <a:rPr lang="en-US" sz="1600" dirty="0"/>
              <a:t>must be significant interaction (positive and/or negative) between woody and non-woody components of the system, either ecological and/or economical</a:t>
            </a:r>
          </a:p>
          <a:p>
            <a:pPr marL="285750" indent="-285750">
              <a:buFont typeface="Arial" pitchFamily="34" charset="0"/>
              <a:buChar char="•"/>
            </a:pPr>
            <a:endParaRPr lang="de-DE" dirty="0"/>
          </a:p>
        </p:txBody>
      </p:sp>
      <p:sp>
        <p:nvSpPr>
          <p:cNvPr id="4" name="Textplatzhalter 3"/>
          <p:cNvSpPr>
            <a:spLocks noGrp="1"/>
          </p:cNvSpPr>
          <p:nvPr>
            <p:ph type="body" sz="half" idx="10"/>
          </p:nvPr>
        </p:nvSpPr>
        <p:spPr>
          <a:xfrm>
            <a:off x="107504" y="1376772"/>
            <a:ext cx="8568952" cy="365130"/>
          </a:xfrm>
        </p:spPr>
        <p:txBody>
          <a:bodyPr/>
          <a:lstStyle/>
          <a:p>
            <a:r>
              <a:rPr lang="de-DE" dirty="0"/>
              <a:t>Definition</a:t>
            </a:r>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4</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spTree>
    <p:extLst>
      <p:ext uri="{BB962C8B-B14F-4D97-AF65-F5344CB8AC3E}">
        <p14:creationId xmlns:p14="http://schemas.microsoft.com/office/powerpoint/2010/main" val="25275262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3948" y="548680"/>
            <a:ext cx="4572508" cy="387333"/>
          </a:xfrm>
        </p:spPr>
        <p:txBody>
          <a:bodyPr/>
          <a:lstStyle/>
          <a:p>
            <a:pPr algn="r"/>
            <a:r>
              <a:rPr lang="de-DE" dirty="0" err="1"/>
              <a:t>Examples</a:t>
            </a:r>
            <a:r>
              <a:rPr lang="de-DE" dirty="0"/>
              <a:t> </a:t>
            </a:r>
            <a:r>
              <a:rPr lang="de-DE" dirty="0" err="1"/>
              <a:t>of</a:t>
            </a:r>
            <a:r>
              <a:rPr lang="de-DE" dirty="0"/>
              <a:t> </a:t>
            </a:r>
            <a:r>
              <a:rPr lang="de-DE" dirty="0" err="1"/>
              <a:t>agroforestry</a:t>
            </a:r>
            <a:r>
              <a:rPr lang="de-DE" dirty="0"/>
              <a:t> </a:t>
            </a:r>
            <a:r>
              <a:rPr lang="de-DE" dirty="0" err="1"/>
              <a:t>practices</a:t>
            </a:r>
            <a:endParaRPr lang="de-DE" dirty="0"/>
          </a:p>
        </p:txBody>
      </p:sp>
      <p:sp>
        <p:nvSpPr>
          <p:cNvPr id="3" name="Textplatzhalter 2"/>
          <p:cNvSpPr>
            <a:spLocks noGrp="1"/>
          </p:cNvSpPr>
          <p:nvPr>
            <p:ph type="body" sz="half" idx="2"/>
          </p:nvPr>
        </p:nvSpPr>
        <p:spPr>
          <a:xfrm>
            <a:off x="107504" y="1808820"/>
            <a:ext cx="8568952" cy="4680520"/>
          </a:xfrm>
        </p:spPr>
        <p:txBody>
          <a:bodyPr/>
          <a:lstStyle/>
          <a:p>
            <a:endParaRPr lang="de-DE" dirty="0"/>
          </a:p>
        </p:txBody>
      </p:sp>
      <p:sp>
        <p:nvSpPr>
          <p:cNvPr id="4" name="Textplatzhalter 3"/>
          <p:cNvSpPr>
            <a:spLocks noGrp="1"/>
          </p:cNvSpPr>
          <p:nvPr>
            <p:ph type="body" sz="half" idx="10"/>
          </p:nvPr>
        </p:nvSpPr>
        <p:spPr>
          <a:xfrm>
            <a:off x="107504" y="1376772"/>
            <a:ext cx="8568952" cy="365130"/>
          </a:xfrm>
        </p:spPr>
        <p:txBody>
          <a:bodyPr/>
          <a:lstStyle/>
          <a:p>
            <a:endParaRPr lang="de-DE" dirty="0"/>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40</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9054" y="2617780"/>
            <a:ext cx="4447402" cy="3179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feld 10"/>
          <p:cNvSpPr txBox="1"/>
          <p:nvPr/>
        </p:nvSpPr>
        <p:spPr>
          <a:xfrm>
            <a:off x="6300192" y="5913276"/>
            <a:ext cx="2124299" cy="400110"/>
          </a:xfrm>
          <a:prstGeom prst="rect">
            <a:avLst/>
          </a:prstGeom>
          <a:noFill/>
        </p:spPr>
        <p:txBody>
          <a:bodyPr wrap="none" rtlCol="0">
            <a:spAutoFit/>
          </a:bodyPr>
          <a:lstStyle/>
          <a:p>
            <a:r>
              <a:rPr lang="en-US" sz="1000" dirty="0"/>
              <a:t>Paulownia spp. (primarily P. </a:t>
            </a:r>
            <a:r>
              <a:rPr lang="en-US" sz="1000" dirty="0" err="1"/>
              <a:t>elongata</a:t>
            </a:r>
            <a:br>
              <a:rPr lang="en-US" sz="1000" dirty="0"/>
            </a:br>
            <a:r>
              <a:rPr lang="nb-NO" sz="1000" dirty="0"/>
              <a:t>Paulownia, 2013, Bernd Stimm et al.</a:t>
            </a:r>
            <a:endParaRPr lang="de-DE" sz="1000"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595274"/>
            <a:ext cx="4568829" cy="3196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feld 7"/>
          <p:cNvSpPr txBox="1"/>
          <p:nvPr/>
        </p:nvSpPr>
        <p:spPr>
          <a:xfrm>
            <a:off x="395536" y="5948108"/>
            <a:ext cx="2630848" cy="246221"/>
          </a:xfrm>
          <a:prstGeom prst="rect">
            <a:avLst/>
          </a:prstGeom>
          <a:noFill/>
        </p:spPr>
        <p:txBody>
          <a:bodyPr wrap="none" rtlCol="0">
            <a:spAutoFit/>
          </a:bodyPr>
          <a:lstStyle/>
          <a:p>
            <a:r>
              <a:rPr lang="en-US" sz="1000" dirty="0"/>
              <a:t>Paulownia </a:t>
            </a:r>
            <a:r>
              <a:rPr lang="en-US" sz="1000" dirty="0" err="1"/>
              <a:t>sp</a:t>
            </a:r>
            <a:r>
              <a:rPr lang="en-US" sz="1000" dirty="0"/>
              <a:t>, 2018, Ramona </a:t>
            </a:r>
            <a:r>
              <a:rPr lang="en-US" sz="1000" dirty="0" err="1"/>
              <a:t>Livia</a:t>
            </a:r>
            <a:r>
              <a:rPr lang="en-US" sz="1000" dirty="0"/>
              <a:t> </a:t>
            </a:r>
            <a:r>
              <a:rPr lang="en-US" sz="1000" dirty="0" err="1"/>
              <a:t>Buzan</a:t>
            </a:r>
            <a:r>
              <a:rPr lang="en-US" sz="1000" dirty="0"/>
              <a:t> et al.</a:t>
            </a:r>
            <a:endParaRPr lang="de-DE" sz="1000" dirty="0"/>
          </a:p>
        </p:txBody>
      </p:sp>
    </p:spTree>
    <p:extLst>
      <p:ext uri="{BB962C8B-B14F-4D97-AF65-F5344CB8AC3E}">
        <p14:creationId xmlns:p14="http://schemas.microsoft.com/office/powerpoint/2010/main" val="16356754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3948" y="584684"/>
            <a:ext cx="4572508" cy="387333"/>
          </a:xfrm>
        </p:spPr>
        <p:txBody>
          <a:bodyPr/>
          <a:lstStyle/>
          <a:p>
            <a:pPr algn="r"/>
            <a:r>
              <a:rPr lang="de-DE" dirty="0" err="1"/>
              <a:t>Examples</a:t>
            </a:r>
            <a:r>
              <a:rPr lang="de-DE" dirty="0"/>
              <a:t> </a:t>
            </a:r>
            <a:r>
              <a:rPr lang="de-DE" dirty="0" err="1"/>
              <a:t>of</a:t>
            </a:r>
            <a:r>
              <a:rPr lang="de-DE" dirty="0"/>
              <a:t> </a:t>
            </a:r>
            <a:r>
              <a:rPr lang="de-DE" dirty="0" err="1"/>
              <a:t>agroforestry</a:t>
            </a:r>
            <a:r>
              <a:rPr lang="de-DE" dirty="0"/>
              <a:t> </a:t>
            </a:r>
            <a:r>
              <a:rPr lang="de-DE" dirty="0" err="1"/>
              <a:t>practices</a:t>
            </a:r>
            <a:endParaRPr lang="de-DE" dirty="0"/>
          </a:p>
        </p:txBody>
      </p:sp>
      <p:sp>
        <p:nvSpPr>
          <p:cNvPr id="3" name="Textplatzhalter 2"/>
          <p:cNvSpPr>
            <a:spLocks noGrp="1"/>
          </p:cNvSpPr>
          <p:nvPr>
            <p:ph type="body" sz="half" idx="2"/>
          </p:nvPr>
        </p:nvSpPr>
        <p:spPr>
          <a:xfrm>
            <a:off x="107504" y="1808820"/>
            <a:ext cx="8568952" cy="4680520"/>
          </a:xfrm>
        </p:spPr>
        <p:txBody>
          <a:bodyPr/>
          <a:lstStyle/>
          <a:p>
            <a:pPr marL="285750" indent="-285750">
              <a:buFont typeface="Arial" pitchFamily="34" charset="0"/>
              <a:buChar char="•"/>
            </a:pPr>
            <a:r>
              <a:rPr lang="en-US" dirty="0"/>
              <a:t>Indonesia: </a:t>
            </a:r>
          </a:p>
          <a:p>
            <a:pPr marL="742950" lvl="1" indent="-285750">
              <a:buFont typeface="Arial" pitchFamily="34" charset="0"/>
              <a:buChar char="•"/>
            </a:pPr>
            <a:r>
              <a:rPr lang="en-US" sz="1600" dirty="0"/>
              <a:t>areas adjacent to national parks in Sumatra, households with diversified farming systems, including mixed perennial gardens, depended much less on gathering forest products than did farms cultivating only wetland rice</a:t>
            </a:r>
          </a:p>
          <a:p>
            <a:pPr marL="742950" lvl="1" indent="-285750">
              <a:buFont typeface="Arial" pitchFamily="34" charset="0"/>
              <a:buChar char="•"/>
            </a:pPr>
            <a:r>
              <a:rPr lang="en-US" sz="1600" dirty="0"/>
              <a:t>tree felling and unsustainable hunting practices in nearby national parks were reduced</a:t>
            </a:r>
          </a:p>
          <a:p>
            <a:endParaRPr lang="de-DE" dirty="0"/>
          </a:p>
        </p:txBody>
      </p:sp>
      <p:sp>
        <p:nvSpPr>
          <p:cNvPr id="4" name="Textplatzhalter 3"/>
          <p:cNvSpPr>
            <a:spLocks noGrp="1"/>
          </p:cNvSpPr>
          <p:nvPr>
            <p:ph type="body" sz="half" idx="10"/>
          </p:nvPr>
        </p:nvSpPr>
        <p:spPr>
          <a:xfrm>
            <a:off x="107504" y="1376772"/>
            <a:ext cx="8568952" cy="365130"/>
          </a:xfrm>
        </p:spPr>
        <p:txBody>
          <a:bodyPr/>
          <a:lstStyle/>
          <a:p>
            <a:endParaRPr lang="de-DE" dirty="0"/>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41</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spTree>
    <p:extLst>
      <p:ext uri="{BB962C8B-B14F-4D97-AF65-F5344CB8AC3E}">
        <p14:creationId xmlns:p14="http://schemas.microsoft.com/office/powerpoint/2010/main" val="34370729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3948" y="584684"/>
            <a:ext cx="4572508" cy="387333"/>
          </a:xfrm>
        </p:spPr>
        <p:txBody>
          <a:bodyPr/>
          <a:lstStyle/>
          <a:p>
            <a:pPr algn="r"/>
            <a:r>
              <a:rPr lang="de-DE" dirty="0" err="1"/>
              <a:t>Examples</a:t>
            </a:r>
            <a:r>
              <a:rPr lang="de-DE" dirty="0"/>
              <a:t> </a:t>
            </a:r>
            <a:r>
              <a:rPr lang="de-DE" dirty="0" err="1"/>
              <a:t>of</a:t>
            </a:r>
            <a:r>
              <a:rPr lang="de-DE" dirty="0"/>
              <a:t> </a:t>
            </a:r>
            <a:r>
              <a:rPr lang="de-DE" dirty="0" err="1"/>
              <a:t>agroforestry</a:t>
            </a:r>
            <a:r>
              <a:rPr lang="de-DE" dirty="0"/>
              <a:t> </a:t>
            </a:r>
            <a:r>
              <a:rPr lang="de-DE" dirty="0" err="1"/>
              <a:t>practices</a:t>
            </a:r>
            <a:endParaRPr lang="de-DE" dirty="0"/>
          </a:p>
        </p:txBody>
      </p:sp>
      <p:sp>
        <p:nvSpPr>
          <p:cNvPr id="3" name="Textplatzhalter 2"/>
          <p:cNvSpPr>
            <a:spLocks noGrp="1"/>
          </p:cNvSpPr>
          <p:nvPr>
            <p:ph type="body" sz="half" idx="2"/>
          </p:nvPr>
        </p:nvSpPr>
        <p:spPr>
          <a:xfrm>
            <a:off x="107504" y="1808820"/>
            <a:ext cx="8568952" cy="4680520"/>
          </a:xfrm>
        </p:spPr>
        <p:txBody>
          <a:bodyPr/>
          <a:lstStyle/>
          <a:p>
            <a:pPr marL="285750" indent="-285750">
              <a:buFont typeface="Arial" pitchFamily="34" charset="0"/>
              <a:buChar char="•"/>
            </a:pPr>
            <a:r>
              <a:rPr lang="en-US" dirty="0"/>
              <a:t>Malawi and Zambia: </a:t>
            </a:r>
          </a:p>
          <a:p>
            <a:pPr marL="742950" lvl="1" indent="-285750">
              <a:buFont typeface="Arial" pitchFamily="34" charset="0"/>
              <a:buChar char="•"/>
            </a:pPr>
            <a:r>
              <a:rPr lang="en-US" sz="1600" dirty="0"/>
              <a:t>planting the shrubs </a:t>
            </a:r>
            <a:r>
              <a:rPr lang="en-US" sz="1600" dirty="0" err="1"/>
              <a:t>Tephrosia</a:t>
            </a:r>
            <a:r>
              <a:rPr lang="en-US" sz="1600" dirty="0"/>
              <a:t> </a:t>
            </a:r>
            <a:r>
              <a:rPr lang="en-US" sz="1600" dirty="0" err="1"/>
              <a:t>vogelii</a:t>
            </a:r>
            <a:r>
              <a:rPr lang="en-US" sz="1600" dirty="0"/>
              <a:t>, </a:t>
            </a:r>
            <a:r>
              <a:rPr lang="en-US" sz="1600" dirty="0" err="1"/>
              <a:t>Sesbania</a:t>
            </a:r>
            <a:r>
              <a:rPr lang="en-US" sz="1600" dirty="0"/>
              <a:t> </a:t>
            </a:r>
            <a:r>
              <a:rPr lang="en-US" sz="1600" dirty="0" err="1"/>
              <a:t>sesban</a:t>
            </a:r>
            <a:r>
              <a:rPr lang="en-US" sz="1600" dirty="0"/>
              <a:t>, </a:t>
            </a:r>
            <a:r>
              <a:rPr lang="en-US" sz="1600" dirty="0" err="1"/>
              <a:t>Gliricidia</a:t>
            </a:r>
            <a:r>
              <a:rPr lang="en-US" sz="1600" dirty="0"/>
              <a:t> </a:t>
            </a:r>
            <a:r>
              <a:rPr lang="en-US" sz="1600" dirty="0" err="1"/>
              <a:t>sepium</a:t>
            </a:r>
            <a:r>
              <a:rPr lang="en-US" sz="1600" dirty="0"/>
              <a:t> or </a:t>
            </a:r>
            <a:r>
              <a:rPr lang="en-US" sz="1600" dirty="0" err="1"/>
              <a:t>Cajanus</a:t>
            </a:r>
            <a:r>
              <a:rPr lang="en-US" sz="1600" dirty="0"/>
              <a:t> </a:t>
            </a:r>
            <a:r>
              <a:rPr lang="en-US" sz="1600" dirty="0" err="1"/>
              <a:t>cajan</a:t>
            </a:r>
            <a:r>
              <a:rPr lang="en-US" sz="1600" dirty="0"/>
              <a:t> in fallows for two years, cutting them back, then following with two to three years of maize cultivation increased maize yields compared with planting continuous unfertilized maize</a:t>
            </a:r>
          </a:p>
          <a:p>
            <a:pPr marL="742950" lvl="1" indent="-285750">
              <a:buFont typeface="Arial" pitchFamily="34" charset="0"/>
              <a:buChar char="•"/>
            </a:pPr>
            <a:r>
              <a:rPr lang="en-US" sz="1600" dirty="0"/>
              <a:t>fertilized maize was found to perform even better than improved fallows, fallows strategy proved beneficial to farmers who could not afford fertilizer</a:t>
            </a:r>
          </a:p>
          <a:p>
            <a:pPr marL="285750" indent="-285750">
              <a:buFont typeface="Arial" pitchFamily="34" charset="0"/>
              <a:buChar char="•"/>
            </a:pPr>
            <a:endParaRPr lang="de-DE" dirty="0"/>
          </a:p>
        </p:txBody>
      </p:sp>
      <p:sp>
        <p:nvSpPr>
          <p:cNvPr id="4" name="Textplatzhalter 3"/>
          <p:cNvSpPr>
            <a:spLocks noGrp="1"/>
          </p:cNvSpPr>
          <p:nvPr>
            <p:ph type="body" sz="half" idx="10"/>
          </p:nvPr>
        </p:nvSpPr>
        <p:spPr>
          <a:xfrm>
            <a:off x="107504" y="1376772"/>
            <a:ext cx="8568952" cy="365130"/>
          </a:xfrm>
        </p:spPr>
        <p:txBody>
          <a:bodyPr/>
          <a:lstStyle/>
          <a:p>
            <a:endParaRPr lang="de-DE" dirty="0"/>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42</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spTree>
    <p:extLst>
      <p:ext uri="{BB962C8B-B14F-4D97-AF65-F5344CB8AC3E}">
        <p14:creationId xmlns:p14="http://schemas.microsoft.com/office/powerpoint/2010/main" val="7245914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3948" y="548680"/>
            <a:ext cx="4572508" cy="387333"/>
          </a:xfrm>
        </p:spPr>
        <p:txBody>
          <a:bodyPr/>
          <a:lstStyle/>
          <a:p>
            <a:pPr algn="r"/>
            <a:r>
              <a:rPr lang="de-DE" dirty="0" err="1"/>
              <a:t>Examples</a:t>
            </a:r>
            <a:r>
              <a:rPr lang="de-DE" dirty="0"/>
              <a:t> </a:t>
            </a:r>
            <a:r>
              <a:rPr lang="de-DE" dirty="0" err="1"/>
              <a:t>of</a:t>
            </a:r>
            <a:r>
              <a:rPr lang="de-DE" dirty="0"/>
              <a:t> </a:t>
            </a:r>
            <a:r>
              <a:rPr lang="de-DE" dirty="0" err="1"/>
              <a:t>agroforestry</a:t>
            </a:r>
            <a:r>
              <a:rPr lang="de-DE" dirty="0"/>
              <a:t> </a:t>
            </a:r>
            <a:r>
              <a:rPr lang="de-DE" dirty="0" err="1"/>
              <a:t>practices</a:t>
            </a:r>
            <a:endParaRPr lang="de-DE" dirty="0"/>
          </a:p>
        </p:txBody>
      </p:sp>
      <p:sp>
        <p:nvSpPr>
          <p:cNvPr id="3" name="Textplatzhalter 2"/>
          <p:cNvSpPr>
            <a:spLocks noGrp="1"/>
          </p:cNvSpPr>
          <p:nvPr>
            <p:ph type="body" sz="half" idx="2"/>
          </p:nvPr>
        </p:nvSpPr>
        <p:spPr>
          <a:xfrm>
            <a:off x="107504" y="1808820"/>
            <a:ext cx="8568952" cy="4680520"/>
          </a:xfrm>
        </p:spPr>
        <p:txBody>
          <a:bodyPr/>
          <a:lstStyle/>
          <a:p>
            <a:endParaRPr lang="de-DE" dirty="0"/>
          </a:p>
        </p:txBody>
      </p:sp>
      <p:sp>
        <p:nvSpPr>
          <p:cNvPr id="4" name="Textplatzhalter 3"/>
          <p:cNvSpPr>
            <a:spLocks noGrp="1"/>
          </p:cNvSpPr>
          <p:nvPr>
            <p:ph type="body" sz="half" idx="10"/>
          </p:nvPr>
        </p:nvSpPr>
        <p:spPr>
          <a:xfrm>
            <a:off x="107504" y="1376772"/>
            <a:ext cx="8568952" cy="365130"/>
          </a:xfrm>
        </p:spPr>
        <p:txBody>
          <a:bodyPr/>
          <a:lstStyle/>
          <a:p>
            <a:endParaRPr lang="de-DE" dirty="0"/>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43</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044" y="1377039"/>
            <a:ext cx="3716660" cy="3820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feld 8"/>
          <p:cNvSpPr txBox="1"/>
          <p:nvPr/>
        </p:nvSpPr>
        <p:spPr>
          <a:xfrm>
            <a:off x="5112060" y="1441903"/>
            <a:ext cx="3162850" cy="707886"/>
          </a:xfrm>
          <a:prstGeom prst="rect">
            <a:avLst/>
          </a:prstGeom>
          <a:noFill/>
        </p:spPr>
        <p:txBody>
          <a:bodyPr wrap="square" rtlCol="0">
            <a:spAutoFit/>
          </a:bodyPr>
          <a:lstStyle/>
          <a:p>
            <a:r>
              <a:rPr lang="de-DE" sz="1000" b="1" dirty="0" err="1">
                <a:solidFill>
                  <a:srgbClr val="FFFFFF"/>
                </a:solidFill>
              </a:rPr>
              <a:t>Cajanus</a:t>
            </a:r>
            <a:r>
              <a:rPr lang="de-DE" sz="1000" b="1" dirty="0">
                <a:solidFill>
                  <a:srgbClr val="FFFFFF"/>
                </a:solidFill>
              </a:rPr>
              <a:t> </a:t>
            </a:r>
            <a:r>
              <a:rPr lang="de-DE" sz="1000" b="1" dirty="0" err="1">
                <a:solidFill>
                  <a:srgbClr val="FFFFFF"/>
                </a:solidFill>
              </a:rPr>
              <a:t>cajan</a:t>
            </a:r>
            <a:endParaRPr lang="de-DE" sz="1000" b="1" dirty="0">
              <a:solidFill>
                <a:srgbClr val="FFFFFF"/>
              </a:solidFill>
            </a:endParaRPr>
          </a:p>
          <a:p>
            <a:r>
              <a:rPr lang="de-DE" sz="1000" dirty="0"/>
              <a:t>https://www.researchgate.net/figure/Cajanus-cajan-A-flowering-branch-B-C-flowers-D-fruits-E-seeds-Cajanus-goensis_fig1_326554856</a:t>
            </a: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732" y="1840737"/>
            <a:ext cx="5070602" cy="3856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176" y="3412145"/>
            <a:ext cx="2340260" cy="3127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feld 9"/>
          <p:cNvSpPr txBox="1"/>
          <p:nvPr/>
        </p:nvSpPr>
        <p:spPr>
          <a:xfrm>
            <a:off x="6408935" y="5747425"/>
            <a:ext cx="2292615" cy="400110"/>
          </a:xfrm>
          <a:prstGeom prst="rect">
            <a:avLst/>
          </a:prstGeom>
          <a:noFill/>
        </p:spPr>
        <p:txBody>
          <a:bodyPr wrap="none" rtlCol="0">
            <a:spAutoFit/>
          </a:bodyPr>
          <a:lstStyle/>
          <a:p>
            <a:r>
              <a:rPr lang="de-DE" sz="1000" b="1" dirty="0" err="1">
                <a:solidFill>
                  <a:schemeClr val="bg1"/>
                </a:solidFill>
              </a:rPr>
              <a:t>Gliricidia</a:t>
            </a:r>
            <a:r>
              <a:rPr lang="de-DE" sz="1000" b="1" dirty="0">
                <a:solidFill>
                  <a:schemeClr val="bg1"/>
                </a:solidFill>
              </a:rPr>
              <a:t> </a:t>
            </a:r>
            <a:r>
              <a:rPr lang="de-DE" sz="1000" b="1" dirty="0" err="1">
                <a:solidFill>
                  <a:schemeClr val="bg1"/>
                </a:solidFill>
              </a:rPr>
              <a:t>sepium</a:t>
            </a:r>
            <a:endParaRPr lang="de-DE" sz="1000" b="1" dirty="0">
              <a:solidFill>
                <a:schemeClr val="bg1"/>
              </a:solidFill>
            </a:endParaRPr>
          </a:p>
          <a:p>
            <a:r>
              <a:rPr lang="de-DE" sz="1000" dirty="0"/>
              <a:t>https://www.biolib.cz/en/image/id54776/</a:t>
            </a:r>
          </a:p>
        </p:txBody>
      </p:sp>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1720" y="4022891"/>
            <a:ext cx="3513778" cy="2468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feld 10"/>
          <p:cNvSpPr txBox="1"/>
          <p:nvPr/>
        </p:nvSpPr>
        <p:spPr>
          <a:xfrm>
            <a:off x="2148608" y="5947961"/>
            <a:ext cx="3078725" cy="553998"/>
          </a:xfrm>
          <a:prstGeom prst="rect">
            <a:avLst/>
          </a:prstGeom>
          <a:noFill/>
        </p:spPr>
        <p:txBody>
          <a:bodyPr wrap="square" rtlCol="0">
            <a:spAutoFit/>
          </a:bodyPr>
          <a:lstStyle/>
          <a:p>
            <a:r>
              <a:rPr lang="de-DE" sz="1000" b="1" dirty="0" err="1">
                <a:solidFill>
                  <a:srgbClr val="FFFFFF"/>
                </a:solidFill>
              </a:rPr>
              <a:t>Sesbania</a:t>
            </a:r>
            <a:r>
              <a:rPr lang="de-DE" sz="1000" b="1" dirty="0">
                <a:solidFill>
                  <a:srgbClr val="FFFFFF"/>
                </a:solidFill>
              </a:rPr>
              <a:t> </a:t>
            </a:r>
            <a:r>
              <a:rPr lang="de-DE" sz="1000" b="1" dirty="0" err="1">
                <a:solidFill>
                  <a:srgbClr val="FFFFFF"/>
                </a:solidFill>
              </a:rPr>
              <a:t>sesban</a:t>
            </a:r>
            <a:endParaRPr lang="de-DE" sz="1000" b="1" dirty="0">
              <a:solidFill>
                <a:srgbClr val="FFFFFF"/>
              </a:solidFill>
            </a:endParaRPr>
          </a:p>
          <a:p>
            <a:r>
              <a:rPr lang="de-DE" sz="1000" dirty="0"/>
              <a:t>https://www.indiamart.com/proddetail/sesbania-sesban-16118741491.html</a:t>
            </a:r>
          </a:p>
        </p:txBody>
      </p:sp>
      <p:sp>
        <p:nvSpPr>
          <p:cNvPr id="8" name="Textfeld 7"/>
          <p:cNvSpPr txBox="1"/>
          <p:nvPr/>
        </p:nvSpPr>
        <p:spPr>
          <a:xfrm>
            <a:off x="251520" y="1949734"/>
            <a:ext cx="3313728" cy="400110"/>
          </a:xfrm>
          <a:prstGeom prst="rect">
            <a:avLst/>
          </a:prstGeom>
          <a:noFill/>
        </p:spPr>
        <p:txBody>
          <a:bodyPr wrap="none" rtlCol="0">
            <a:spAutoFit/>
          </a:bodyPr>
          <a:lstStyle/>
          <a:p>
            <a:r>
              <a:rPr lang="de-DE" sz="1000" b="1" dirty="0" err="1"/>
              <a:t>Tephrosia</a:t>
            </a:r>
            <a:r>
              <a:rPr lang="de-DE" sz="1000" b="1" dirty="0"/>
              <a:t> </a:t>
            </a:r>
            <a:r>
              <a:rPr lang="de-DE" sz="1000" b="1" dirty="0" err="1"/>
              <a:t>vogelii</a:t>
            </a:r>
            <a:endParaRPr lang="de-DE" sz="1000" b="1" dirty="0"/>
          </a:p>
          <a:p>
            <a:r>
              <a:rPr lang="de-DE" sz="1000" dirty="0"/>
              <a:t>http://tropical.theferns.info/image.php?id=Tephrosia+vogelii</a:t>
            </a:r>
          </a:p>
        </p:txBody>
      </p:sp>
    </p:spTree>
    <p:extLst>
      <p:ext uri="{BB962C8B-B14F-4D97-AF65-F5344CB8AC3E}">
        <p14:creationId xmlns:p14="http://schemas.microsoft.com/office/powerpoint/2010/main" val="28392189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3948" y="548680"/>
            <a:ext cx="4572508" cy="387333"/>
          </a:xfrm>
        </p:spPr>
        <p:txBody>
          <a:bodyPr/>
          <a:lstStyle/>
          <a:p>
            <a:pPr algn="r"/>
            <a:r>
              <a:rPr lang="de-DE" dirty="0" err="1"/>
              <a:t>Examples</a:t>
            </a:r>
            <a:r>
              <a:rPr lang="de-DE" dirty="0"/>
              <a:t> </a:t>
            </a:r>
            <a:r>
              <a:rPr lang="de-DE" dirty="0" err="1"/>
              <a:t>of</a:t>
            </a:r>
            <a:r>
              <a:rPr lang="de-DE" dirty="0"/>
              <a:t> </a:t>
            </a:r>
            <a:r>
              <a:rPr lang="de-DE" dirty="0" err="1"/>
              <a:t>agroforestry</a:t>
            </a:r>
            <a:r>
              <a:rPr lang="de-DE" dirty="0"/>
              <a:t> </a:t>
            </a:r>
            <a:r>
              <a:rPr lang="de-DE" dirty="0" err="1"/>
              <a:t>practices</a:t>
            </a:r>
            <a:endParaRPr lang="de-DE" dirty="0"/>
          </a:p>
        </p:txBody>
      </p:sp>
      <p:sp>
        <p:nvSpPr>
          <p:cNvPr id="3" name="Textplatzhalter 2"/>
          <p:cNvSpPr>
            <a:spLocks noGrp="1"/>
          </p:cNvSpPr>
          <p:nvPr>
            <p:ph type="body" sz="half" idx="2"/>
          </p:nvPr>
        </p:nvSpPr>
        <p:spPr>
          <a:xfrm>
            <a:off x="107504" y="1808820"/>
            <a:ext cx="8568952" cy="4680520"/>
          </a:xfrm>
        </p:spPr>
        <p:txBody>
          <a:bodyPr/>
          <a:lstStyle/>
          <a:p>
            <a:pPr marL="285750" indent="-285750">
              <a:buFont typeface="Arial" pitchFamily="34" charset="0"/>
              <a:buChar char="•"/>
            </a:pPr>
            <a:r>
              <a:rPr lang="en-US" dirty="0"/>
              <a:t>Tanzania: </a:t>
            </a:r>
          </a:p>
          <a:p>
            <a:pPr marL="742950" lvl="1" indent="-285750">
              <a:buFont typeface="Arial" pitchFamily="34" charset="0"/>
              <a:buChar char="•"/>
            </a:pPr>
            <a:r>
              <a:rPr lang="en-US" sz="1600" dirty="0"/>
              <a:t>in </a:t>
            </a:r>
            <a:r>
              <a:rPr lang="en-US" sz="1600" dirty="0" err="1"/>
              <a:t>Tabora</a:t>
            </a:r>
            <a:r>
              <a:rPr lang="en-US" sz="1600" dirty="0"/>
              <a:t> District, about 1 000 tobacco farmers have started Acacia </a:t>
            </a:r>
            <a:r>
              <a:rPr lang="en-US" sz="1600" dirty="0" err="1"/>
              <a:t>crassicarpa</a:t>
            </a:r>
            <a:r>
              <a:rPr lang="en-US" sz="1600" dirty="0"/>
              <a:t> woodlots to produce </a:t>
            </a:r>
            <a:r>
              <a:rPr lang="en-US" sz="1600" dirty="0" err="1"/>
              <a:t>fuelwood</a:t>
            </a:r>
            <a:r>
              <a:rPr lang="en-US" sz="1600" dirty="0"/>
              <a:t> for tobacco curing, intercropping trees with maize during first two years</a:t>
            </a:r>
          </a:p>
          <a:p>
            <a:pPr marL="742950" lvl="1" indent="-285750">
              <a:buFont typeface="Arial" pitchFamily="34" charset="0"/>
              <a:buChar char="•"/>
            </a:pPr>
            <a:r>
              <a:rPr lang="en-US" sz="1600" dirty="0"/>
              <a:t>Growing wood on farms prevents felling of trees from forest, reducing forest degradation and saving costs of transporting </a:t>
            </a:r>
            <a:r>
              <a:rPr lang="en-US" sz="1600" dirty="0" err="1"/>
              <a:t>fuelwood</a:t>
            </a:r>
            <a:endParaRPr lang="en-US" sz="1600" dirty="0"/>
          </a:p>
          <a:p>
            <a:endParaRPr lang="de-DE" dirty="0"/>
          </a:p>
        </p:txBody>
      </p:sp>
      <p:sp>
        <p:nvSpPr>
          <p:cNvPr id="4" name="Textplatzhalter 3"/>
          <p:cNvSpPr>
            <a:spLocks noGrp="1"/>
          </p:cNvSpPr>
          <p:nvPr>
            <p:ph type="body" sz="half" idx="10"/>
          </p:nvPr>
        </p:nvSpPr>
        <p:spPr>
          <a:xfrm>
            <a:off x="107504" y="1376772"/>
            <a:ext cx="8568952" cy="365130"/>
          </a:xfrm>
        </p:spPr>
        <p:txBody>
          <a:bodyPr/>
          <a:lstStyle/>
          <a:p>
            <a:endParaRPr lang="de-DE" dirty="0"/>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44</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0164" y="2974445"/>
            <a:ext cx="2278503" cy="3502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4208" y="2960947"/>
            <a:ext cx="2239702" cy="3516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feld 7"/>
          <p:cNvSpPr txBox="1"/>
          <p:nvPr/>
        </p:nvSpPr>
        <p:spPr>
          <a:xfrm>
            <a:off x="179512" y="6101933"/>
            <a:ext cx="3704860" cy="400110"/>
          </a:xfrm>
          <a:prstGeom prst="rect">
            <a:avLst/>
          </a:prstGeom>
          <a:noFill/>
        </p:spPr>
        <p:txBody>
          <a:bodyPr wrap="none" rtlCol="0">
            <a:spAutoFit/>
          </a:bodyPr>
          <a:lstStyle/>
          <a:p>
            <a:r>
              <a:rPr lang="de-DE" sz="1000" dirty="0"/>
              <a:t>Acacia </a:t>
            </a:r>
            <a:r>
              <a:rPr lang="de-DE" sz="1000" dirty="0" err="1"/>
              <a:t>crassicarpa</a:t>
            </a:r>
            <a:endParaRPr lang="de-DE" sz="1000" dirty="0"/>
          </a:p>
          <a:p>
            <a:r>
              <a:rPr lang="de-DE" sz="1000" dirty="0"/>
              <a:t>http://tropical.theferns.info/viewtropical.php?id=Acacia+crassicarpa</a:t>
            </a:r>
          </a:p>
        </p:txBody>
      </p:sp>
    </p:spTree>
    <p:extLst>
      <p:ext uri="{BB962C8B-B14F-4D97-AF65-F5344CB8AC3E}">
        <p14:creationId xmlns:p14="http://schemas.microsoft.com/office/powerpoint/2010/main" val="34293687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3948" y="548680"/>
            <a:ext cx="4572508" cy="387333"/>
          </a:xfrm>
        </p:spPr>
        <p:txBody>
          <a:bodyPr/>
          <a:lstStyle/>
          <a:p>
            <a:pPr algn="r"/>
            <a:r>
              <a:rPr lang="de-DE" dirty="0" err="1"/>
              <a:t>Examples</a:t>
            </a:r>
            <a:r>
              <a:rPr lang="de-DE" dirty="0"/>
              <a:t> </a:t>
            </a:r>
            <a:r>
              <a:rPr lang="de-DE" dirty="0" err="1"/>
              <a:t>of</a:t>
            </a:r>
            <a:r>
              <a:rPr lang="de-DE" dirty="0"/>
              <a:t> </a:t>
            </a:r>
            <a:r>
              <a:rPr lang="de-DE" dirty="0" err="1"/>
              <a:t>agroforestry</a:t>
            </a:r>
            <a:r>
              <a:rPr lang="de-DE" dirty="0"/>
              <a:t> </a:t>
            </a:r>
            <a:r>
              <a:rPr lang="de-DE" dirty="0" err="1"/>
              <a:t>practices</a:t>
            </a:r>
            <a:endParaRPr lang="de-DE" dirty="0"/>
          </a:p>
        </p:txBody>
      </p:sp>
      <p:sp>
        <p:nvSpPr>
          <p:cNvPr id="3" name="Textplatzhalter 2"/>
          <p:cNvSpPr>
            <a:spLocks noGrp="1"/>
          </p:cNvSpPr>
          <p:nvPr>
            <p:ph type="body" sz="half" idx="2"/>
          </p:nvPr>
        </p:nvSpPr>
        <p:spPr>
          <a:xfrm>
            <a:off x="107504" y="1808820"/>
            <a:ext cx="8568952" cy="4680520"/>
          </a:xfrm>
        </p:spPr>
        <p:txBody>
          <a:bodyPr/>
          <a:lstStyle/>
          <a:p>
            <a:pPr marL="285750" indent="-285750">
              <a:buFont typeface="Arial" pitchFamily="34" charset="0"/>
              <a:buChar char="•"/>
            </a:pPr>
            <a:r>
              <a:rPr lang="en-US" dirty="0"/>
              <a:t>Bali: </a:t>
            </a:r>
          </a:p>
          <a:p>
            <a:pPr marL="742950" lvl="1" indent="-285750">
              <a:buFont typeface="Arial" pitchFamily="34" charset="0"/>
              <a:buChar char="•"/>
            </a:pPr>
            <a:r>
              <a:rPr lang="en-US" sz="1600" dirty="0"/>
              <a:t>three-strata forage system combines forage crops, shrub legumes and fodder trees, food crops (maize, soybean and cassava) and livestock. </a:t>
            </a:r>
          </a:p>
          <a:p>
            <a:pPr marL="742950" lvl="1" indent="-285750">
              <a:buFont typeface="Arial" pitchFamily="34" charset="0"/>
              <a:buChar char="•"/>
            </a:pPr>
            <a:r>
              <a:rPr lang="en-US" sz="1600" dirty="0"/>
              <a:t>in 2000 found system reduced yield of food crops because of reductions in cropped area, forage yield was increased by 91 % and composition of livestock feed benefited from a 13 % increase in protein content</a:t>
            </a:r>
          </a:p>
          <a:p>
            <a:pPr marL="1200150" lvl="2" indent="-285750">
              <a:buFont typeface="Arial" pitchFamily="34" charset="0"/>
              <a:buChar char="•"/>
            </a:pPr>
            <a:r>
              <a:rPr lang="en-US" sz="1400" dirty="0"/>
              <a:t>result, </a:t>
            </a:r>
            <a:r>
              <a:rPr lang="en-US" sz="1400" dirty="0" err="1"/>
              <a:t>liveweight</a:t>
            </a:r>
            <a:r>
              <a:rPr lang="en-US" sz="1400" dirty="0"/>
              <a:t> gains of steers increased and egg production and hatchability increased by 56 % and 22 % respectively</a:t>
            </a:r>
          </a:p>
          <a:p>
            <a:pPr marL="1200150" lvl="2" indent="-285750">
              <a:buFont typeface="Arial" pitchFamily="34" charset="0"/>
              <a:buChar char="•"/>
            </a:pPr>
            <a:r>
              <a:rPr lang="en-US" sz="1400" dirty="0"/>
              <a:t>Soil erosion decreased by 57 % while soil organic matter content increased by 11 %</a:t>
            </a:r>
          </a:p>
          <a:p>
            <a:pPr marL="1200150" lvl="2" indent="-285750">
              <a:buFont typeface="Arial" pitchFamily="34" charset="0"/>
              <a:buChar char="•"/>
            </a:pPr>
            <a:r>
              <a:rPr lang="en-US" sz="1400" dirty="0" err="1"/>
              <a:t>Fuelwood</a:t>
            </a:r>
            <a:r>
              <a:rPr lang="en-US" sz="1400" dirty="0"/>
              <a:t> supply increased to meet 64 % of annual needs</a:t>
            </a:r>
          </a:p>
          <a:p>
            <a:pPr marL="742950" lvl="1" indent="-285750">
              <a:buFont typeface="Arial" pitchFamily="34" charset="0"/>
              <a:buChar char="•"/>
            </a:pPr>
            <a:r>
              <a:rPr lang="en-US" sz="1600" dirty="0"/>
              <a:t>project of a similar kind involving numerous farmers in India introduced trees, fodder and livestock in previously homogeneous cropping system</a:t>
            </a:r>
          </a:p>
          <a:p>
            <a:pPr marL="1200150" lvl="2" indent="-285750">
              <a:buFont typeface="Arial" pitchFamily="34" charset="0"/>
              <a:buChar char="•"/>
            </a:pPr>
            <a:r>
              <a:rPr lang="en-US" sz="1400" dirty="0"/>
              <a:t>positive effects of diversification on soil and water retention turned an unproductive season into a productive one, resulting in sharp decrease in seasonal out-migration</a:t>
            </a:r>
          </a:p>
          <a:p>
            <a:pPr marL="285750" indent="-285750">
              <a:buFont typeface="Arial" pitchFamily="34" charset="0"/>
              <a:buChar char="•"/>
            </a:pPr>
            <a:endParaRPr lang="de-DE" dirty="0"/>
          </a:p>
        </p:txBody>
      </p:sp>
      <p:sp>
        <p:nvSpPr>
          <p:cNvPr id="4" name="Textplatzhalter 3"/>
          <p:cNvSpPr>
            <a:spLocks noGrp="1"/>
          </p:cNvSpPr>
          <p:nvPr>
            <p:ph type="body" sz="half" idx="10"/>
          </p:nvPr>
        </p:nvSpPr>
        <p:spPr>
          <a:xfrm>
            <a:off x="107504" y="1376772"/>
            <a:ext cx="8568952" cy="365130"/>
          </a:xfrm>
        </p:spPr>
        <p:txBody>
          <a:bodyPr/>
          <a:lstStyle/>
          <a:p>
            <a:r>
              <a:rPr lang="de-DE" dirty="0" err="1"/>
              <a:t>Examples</a:t>
            </a:r>
            <a:r>
              <a:rPr lang="de-DE" dirty="0"/>
              <a:t> </a:t>
            </a:r>
            <a:r>
              <a:rPr lang="de-DE" dirty="0" err="1"/>
              <a:t>from</a:t>
            </a:r>
            <a:r>
              <a:rPr lang="de-DE" dirty="0"/>
              <a:t> FAO (2011)</a:t>
            </a:r>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45</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spTree>
    <p:extLst>
      <p:ext uri="{BB962C8B-B14F-4D97-AF65-F5344CB8AC3E}">
        <p14:creationId xmlns:p14="http://schemas.microsoft.com/office/powerpoint/2010/main" val="3483885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3948" y="548680"/>
            <a:ext cx="4572508" cy="387333"/>
          </a:xfrm>
        </p:spPr>
        <p:txBody>
          <a:bodyPr/>
          <a:lstStyle/>
          <a:p>
            <a:pPr algn="r"/>
            <a:r>
              <a:rPr lang="de-DE" dirty="0" err="1"/>
              <a:t>Examples</a:t>
            </a:r>
            <a:r>
              <a:rPr lang="de-DE" dirty="0"/>
              <a:t> </a:t>
            </a:r>
            <a:r>
              <a:rPr lang="de-DE" dirty="0" err="1"/>
              <a:t>of</a:t>
            </a:r>
            <a:r>
              <a:rPr lang="de-DE" dirty="0"/>
              <a:t> </a:t>
            </a:r>
            <a:r>
              <a:rPr lang="de-DE" dirty="0" err="1"/>
              <a:t>agroforestry</a:t>
            </a:r>
            <a:r>
              <a:rPr lang="de-DE" dirty="0"/>
              <a:t> </a:t>
            </a:r>
            <a:r>
              <a:rPr lang="de-DE" dirty="0" err="1"/>
              <a:t>practices</a:t>
            </a:r>
            <a:endParaRPr lang="de-DE" dirty="0"/>
          </a:p>
        </p:txBody>
      </p:sp>
      <p:sp>
        <p:nvSpPr>
          <p:cNvPr id="3" name="Textplatzhalter 2"/>
          <p:cNvSpPr>
            <a:spLocks noGrp="1"/>
          </p:cNvSpPr>
          <p:nvPr>
            <p:ph type="body" sz="half" idx="2"/>
          </p:nvPr>
        </p:nvSpPr>
        <p:spPr>
          <a:xfrm>
            <a:off x="107504" y="1808820"/>
            <a:ext cx="8568952" cy="4680520"/>
          </a:xfrm>
        </p:spPr>
        <p:txBody>
          <a:bodyPr/>
          <a:lstStyle/>
          <a:p>
            <a:pPr marL="285750" indent="-285750">
              <a:buFont typeface="Arial" pitchFamily="34" charset="0"/>
              <a:buChar char="•"/>
            </a:pPr>
            <a:r>
              <a:rPr lang="en-US" dirty="0"/>
              <a:t>Indonesia: </a:t>
            </a:r>
          </a:p>
          <a:p>
            <a:pPr marL="742950" lvl="1" indent="-285750">
              <a:buFont typeface="Arial" pitchFamily="34" charset="0"/>
              <a:buChar char="•"/>
            </a:pPr>
            <a:r>
              <a:rPr lang="en-US" sz="1600" dirty="0" err="1"/>
              <a:t>agroforests</a:t>
            </a:r>
            <a:r>
              <a:rPr lang="en-US" sz="1600" dirty="0"/>
              <a:t> with rubber trees produce a variety of other products from local biodiversity, such as durian fruits, cinnamon and timber. </a:t>
            </a:r>
          </a:p>
          <a:p>
            <a:pPr marL="742950" lvl="1" indent="-285750">
              <a:buFont typeface="Arial" pitchFamily="34" charset="0"/>
              <a:buChar char="•"/>
            </a:pPr>
            <a:r>
              <a:rPr lang="en-US" sz="1600" dirty="0"/>
              <a:t>These agroforestry patches, often scattered across a rice field landscape, account for 50 % – 80 % of total agricultural income of villagers in certain provinces</a:t>
            </a:r>
          </a:p>
          <a:p>
            <a:endParaRPr lang="de-DE" dirty="0"/>
          </a:p>
        </p:txBody>
      </p:sp>
      <p:sp>
        <p:nvSpPr>
          <p:cNvPr id="4" name="Textplatzhalter 3"/>
          <p:cNvSpPr>
            <a:spLocks noGrp="1"/>
          </p:cNvSpPr>
          <p:nvPr>
            <p:ph type="body" sz="half" idx="10"/>
          </p:nvPr>
        </p:nvSpPr>
        <p:spPr>
          <a:xfrm>
            <a:off x="107504" y="1376772"/>
            <a:ext cx="8568952" cy="365130"/>
          </a:xfrm>
        </p:spPr>
        <p:txBody>
          <a:bodyPr/>
          <a:lstStyle/>
          <a:p>
            <a:r>
              <a:rPr lang="de-DE" dirty="0" err="1"/>
              <a:t>Examples</a:t>
            </a:r>
            <a:r>
              <a:rPr lang="de-DE" dirty="0"/>
              <a:t> </a:t>
            </a:r>
            <a:r>
              <a:rPr lang="de-DE" dirty="0" err="1"/>
              <a:t>from</a:t>
            </a:r>
            <a:r>
              <a:rPr lang="de-DE" dirty="0"/>
              <a:t> FAO (2011)</a:t>
            </a:r>
          </a:p>
          <a:p>
            <a:endParaRPr lang="de-DE" dirty="0"/>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46</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1980" y="3146344"/>
            <a:ext cx="4356483" cy="3415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508" y="3465004"/>
            <a:ext cx="3927475" cy="2885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7804" y="3320988"/>
            <a:ext cx="2038350" cy="273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feld 7"/>
          <p:cNvSpPr txBox="1"/>
          <p:nvPr/>
        </p:nvSpPr>
        <p:spPr>
          <a:xfrm>
            <a:off x="93302" y="5697252"/>
            <a:ext cx="3332809" cy="861774"/>
          </a:xfrm>
          <a:prstGeom prst="rect">
            <a:avLst/>
          </a:prstGeom>
          <a:noFill/>
        </p:spPr>
        <p:txBody>
          <a:bodyPr wrap="square" rtlCol="0">
            <a:spAutoFit/>
          </a:bodyPr>
          <a:lstStyle/>
          <a:p>
            <a:r>
              <a:rPr lang="de-DE" sz="1000" b="1" dirty="0" err="1">
                <a:solidFill>
                  <a:schemeClr val="bg1"/>
                </a:solidFill>
              </a:rPr>
              <a:t>rubber</a:t>
            </a:r>
            <a:r>
              <a:rPr lang="de-DE" sz="1000" b="1" dirty="0">
                <a:solidFill>
                  <a:schemeClr val="bg1"/>
                </a:solidFill>
              </a:rPr>
              <a:t> </a:t>
            </a:r>
            <a:r>
              <a:rPr lang="de-DE" sz="1000" b="1" dirty="0" err="1">
                <a:solidFill>
                  <a:schemeClr val="bg1"/>
                </a:solidFill>
              </a:rPr>
              <a:t>trees</a:t>
            </a:r>
            <a:r>
              <a:rPr lang="de-DE" sz="1000" b="1" dirty="0">
                <a:solidFill>
                  <a:schemeClr val="bg1"/>
                </a:solidFill>
              </a:rPr>
              <a:t> </a:t>
            </a:r>
          </a:p>
          <a:p>
            <a:r>
              <a:rPr lang="de-DE" sz="1000" dirty="0"/>
              <a:t>http://co2tropicaltrees.blogspot.com/2010/03/making-money-with-rubber-trees.html</a:t>
            </a:r>
          </a:p>
          <a:p>
            <a:r>
              <a:rPr lang="de-DE" sz="1000" dirty="0"/>
              <a:t>https://de.123rf.com/photo_54373638_rubber-trees-in-the-row-for-rubber-tree-farm-in-thailand.html</a:t>
            </a:r>
          </a:p>
        </p:txBody>
      </p:sp>
    </p:spTree>
    <p:extLst>
      <p:ext uri="{BB962C8B-B14F-4D97-AF65-F5344CB8AC3E}">
        <p14:creationId xmlns:p14="http://schemas.microsoft.com/office/powerpoint/2010/main" val="9172055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3948" y="584684"/>
            <a:ext cx="4572508" cy="387333"/>
          </a:xfrm>
        </p:spPr>
        <p:txBody>
          <a:bodyPr/>
          <a:lstStyle/>
          <a:p>
            <a:pPr algn="r"/>
            <a:r>
              <a:rPr lang="de-DE" dirty="0" err="1"/>
              <a:t>Examples</a:t>
            </a:r>
            <a:r>
              <a:rPr lang="de-DE" dirty="0"/>
              <a:t> </a:t>
            </a:r>
            <a:r>
              <a:rPr lang="de-DE" dirty="0" err="1"/>
              <a:t>of</a:t>
            </a:r>
            <a:r>
              <a:rPr lang="de-DE" dirty="0"/>
              <a:t> </a:t>
            </a:r>
            <a:r>
              <a:rPr lang="de-DE" dirty="0" err="1"/>
              <a:t>agroforestry</a:t>
            </a:r>
            <a:r>
              <a:rPr lang="de-DE" dirty="0"/>
              <a:t> </a:t>
            </a:r>
            <a:r>
              <a:rPr lang="de-DE" dirty="0" err="1"/>
              <a:t>practices</a:t>
            </a:r>
            <a:endParaRPr lang="de-DE" dirty="0"/>
          </a:p>
        </p:txBody>
      </p:sp>
      <p:sp>
        <p:nvSpPr>
          <p:cNvPr id="3" name="Textplatzhalter 2"/>
          <p:cNvSpPr>
            <a:spLocks noGrp="1"/>
          </p:cNvSpPr>
          <p:nvPr>
            <p:ph type="body" sz="half" idx="2"/>
          </p:nvPr>
        </p:nvSpPr>
        <p:spPr>
          <a:xfrm>
            <a:off x="107504" y="1808820"/>
            <a:ext cx="8568952" cy="4680520"/>
          </a:xfrm>
        </p:spPr>
        <p:txBody>
          <a:bodyPr/>
          <a:lstStyle/>
          <a:p>
            <a:pPr marL="285750" indent="-285750">
              <a:buFont typeface="Arial" pitchFamily="34" charset="0"/>
              <a:buChar char="•"/>
            </a:pPr>
            <a:r>
              <a:rPr lang="en-US" dirty="0"/>
              <a:t>Malawi: </a:t>
            </a:r>
          </a:p>
          <a:p>
            <a:pPr marL="742950" lvl="1" indent="-285750">
              <a:buFont typeface="Arial" pitchFamily="34" charset="0"/>
              <a:buChar char="•"/>
            </a:pPr>
            <a:r>
              <a:rPr lang="en-US" sz="1600" dirty="0"/>
              <a:t>farmers intercropping maize with </a:t>
            </a:r>
            <a:r>
              <a:rPr lang="en-US" sz="1600" dirty="0" err="1"/>
              <a:t>Gliricidia</a:t>
            </a:r>
            <a:r>
              <a:rPr lang="en-US" sz="1600" dirty="0"/>
              <a:t> bushes have seen their maize yields increase threefold while also being provided with fuel for their kitchens</a:t>
            </a:r>
          </a:p>
          <a:p>
            <a:endParaRPr lang="de-DE" dirty="0"/>
          </a:p>
        </p:txBody>
      </p:sp>
      <p:sp>
        <p:nvSpPr>
          <p:cNvPr id="4" name="Textplatzhalter 3"/>
          <p:cNvSpPr>
            <a:spLocks noGrp="1"/>
          </p:cNvSpPr>
          <p:nvPr>
            <p:ph type="body" sz="half" idx="10"/>
          </p:nvPr>
        </p:nvSpPr>
        <p:spPr>
          <a:xfrm>
            <a:off x="107504" y="1376772"/>
            <a:ext cx="8568952" cy="365130"/>
          </a:xfrm>
        </p:spPr>
        <p:txBody>
          <a:bodyPr/>
          <a:lstStyle/>
          <a:p>
            <a:r>
              <a:rPr lang="de-DE" dirty="0" err="1"/>
              <a:t>Examples</a:t>
            </a:r>
            <a:r>
              <a:rPr lang="de-DE" dirty="0"/>
              <a:t> </a:t>
            </a:r>
            <a:r>
              <a:rPr lang="de-DE" dirty="0" err="1"/>
              <a:t>from</a:t>
            </a:r>
            <a:r>
              <a:rPr lang="de-DE" dirty="0"/>
              <a:t> FAO (2011)</a:t>
            </a:r>
          </a:p>
          <a:p>
            <a:endParaRPr lang="de-DE" dirty="0"/>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47</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9892" y="2740091"/>
            <a:ext cx="5100836" cy="3782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feld 7"/>
          <p:cNvSpPr txBox="1"/>
          <p:nvPr/>
        </p:nvSpPr>
        <p:spPr>
          <a:xfrm>
            <a:off x="179511" y="6141309"/>
            <a:ext cx="4987263" cy="400110"/>
          </a:xfrm>
          <a:prstGeom prst="rect">
            <a:avLst/>
          </a:prstGeom>
          <a:noFill/>
        </p:spPr>
        <p:txBody>
          <a:bodyPr wrap="none" rtlCol="0">
            <a:spAutoFit/>
          </a:bodyPr>
          <a:lstStyle/>
          <a:p>
            <a:r>
              <a:rPr lang="de-DE" sz="1000" dirty="0" err="1"/>
              <a:t>Gliricidia</a:t>
            </a:r>
            <a:r>
              <a:rPr lang="de-DE" sz="1000" dirty="0"/>
              <a:t> </a:t>
            </a:r>
            <a:r>
              <a:rPr lang="de-DE" sz="1000" dirty="0" err="1"/>
              <a:t>bushes</a:t>
            </a:r>
            <a:r>
              <a:rPr lang="de-DE" sz="1000" dirty="0"/>
              <a:t> </a:t>
            </a:r>
          </a:p>
          <a:p>
            <a:r>
              <a:rPr lang="de-DE" sz="1000" dirty="0"/>
              <a:t>https://steemit.com/nature/@madushanka/gliricidia-sepium-is-a-plant-that-has-many-benefits</a:t>
            </a:r>
          </a:p>
        </p:txBody>
      </p:sp>
    </p:spTree>
    <p:extLst>
      <p:ext uri="{BB962C8B-B14F-4D97-AF65-F5344CB8AC3E}">
        <p14:creationId xmlns:p14="http://schemas.microsoft.com/office/powerpoint/2010/main" val="12234200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3948" y="584684"/>
            <a:ext cx="4572508" cy="387333"/>
          </a:xfrm>
        </p:spPr>
        <p:txBody>
          <a:bodyPr/>
          <a:lstStyle/>
          <a:p>
            <a:pPr algn="r"/>
            <a:r>
              <a:rPr lang="de-DE" dirty="0" err="1"/>
              <a:t>Examples</a:t>
            </a:r>
            <a:r>
              <a:rPr lang="de-DE" dirty="0"/>
              <a:t> </a:t>
            </a:r>
            <a:r>
              <a:rPr lang="de-DE" dirty="0" err="1"/>
              <a:t>of</a:t>
            </a:r>
            <a:r>
              <a:rPr lang="de-DE" dirty="0"/>
              <a:t> </a:t>
            </a:r>
            <a:r>
              <a:rPr lang="de-DE" dirty="0" err="1"/>
              <a:t>agroforestry</a:t>
            </a:r>
            <a:r>
              <a:rPr lang="de-DE" dirty="0"/>
              <a:t> </a:t>
            </a:r>
            <a:r>
              <a:rPr lang="de-DE" dirty="0" err="1"/>
              <a:t>practices</a:t>
            </a:r>
            <a:endParaRPr lang="de-DE" dirty="0"/>
          </a:p>
        </p:txBody>
      </p:sp>
      <p:sp>
        <p:nvSpPr>
          <p:cNvPr id="3" name="Textplatzhalter 2"/>
          <p:cNvSpPr>
            <a:spLocks noGrp="1"/>
          </p:cNvSpPr>
          <p:nvPr>
            <p:ph type="body" sz="half" idx="2"/>
          </p:nvPr>
        </p:nvSpPr>
        <p:spPr>
          <a:xfrm>
            <a:off x="107504" y="1808820"/>
            <a:ext cx="8568952" cy="4680520"/>
          </a:xfrm>
        </p:spPr>
        <p:txBody>
          <a:bodyPr/>
          <a:lstStyle/>
          <a:p>
            <a:pPr marL="285750" indent="-285750">
              <a:buFont typeface="Arial" pitchFamily="34" charset="0"/>
              <a:buChar char="•"/>
            </a:pPr>
            <a:r>
              <a:rPr lang="en-US" dirty="0"/>
              <a:t>Nicaragua: </a:t>
            </a:r>
          </a:p>
          <a:p>
            <a:pPr marL="742950" lvl="1" indent="-285750">
              <a:buFont typeface="Arial" pitchFamily="34" charset="0"/>
              <a:buChar char="•"/>
            </a:pPr>
            <a:r>
              <a:rPr lang="en-US" sz="1600" dirty="0"/>
              <a:t>maintaining trees within fields is economically advantageous since it provides a number of products, including medicinal products from ipecac (</a:t>
            </a:r>
            <a:r>
              <a:rPr lang="en-US" sz="1600" dirty="0" err="1"/>
              <a:t>Cephaelis</a:t>
            </a:r>
            <a:r>
              <a:rPr lang="en-US" sz="1600" dirty="0"/>
              <a:t> </a:t>
            </a:r>
            <a:r>
              <a:rPr lang="en-US" sz="1600" dirty="0" err="1"/>
              <a:t>ipecaucuana</a:t>
            </a:r>
            <a:r>
              <a:rPr lang="en-US" sz="1600" dirty="0"/>
              <a:t>), </a:t>
            </a:r>
            <a:r>
              <a:rPr lang="en-US" sz="1600" dirty="0" err="1"/>
              <a:t>fuelwood</a:t>
            </a:r>
            <a:r>
              <a:rPr lang="en-US" sz="1600" dirty="0"/>
              <a:t>, fencing material and water regulation services</a:t>
            </a:r>
          </a:p>
          <a:p>
            <a:endParaRPr lang="de-DE" dirty="0"/>
          </a:p>
        </p:txBody>
      </p:sp>
      <p:sp>
        <p:nvSpPr>
          <p:cNvPr id="4" name="Textplatzhalter 3"/>
          <p:cNvSpPr>
            <a:spLocks noGrp="1"/>
          </p:cNvSpPr>
          <p:nvPr>
            <p:ph type="body" sz="half" idx="10"/>
          </p:nvPr>
        </p:nvSpPr>
        <p:spPr>
          <a:xfrm>
            <a:off x="107504" y="1376772"/>
            <a:ext cx="8568952" cy="365130"/>
          </a:xfrm>
        </p:spPr>
        <p:txBody>
          <a:bodyPr/>
          <a:lstStyle/>
          <a:p>
            <a:r>
              <a:rPr lang="de-DE" dirty="0" err="1"/>
              <a:t>Examples</a:t>
            </a:r>
            <a:r>
              <a:rPr lang="de-DE" dirty="0"/>
              <a:t> </a:t>
            </a:r>
            <a:r>
              <a:rPr lang="de-DE" dirty="0" err="1"/>
              <a:t>from</a:t>
            </a:r>
            <a:r>
              <a:rPr lang="de-DE" dirty="0"/>
              <a:t> FAO (2011)</a:t>
            </a:r>
          </a:p>
          <a:p>
            <a:endParaRPr lang="de-DE" dirty="0"/>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48</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2852936"/>
            <a:ext cx="3717480" cy="2781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4437112"/>
            <a:ext cx="2782965" cy="2025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8124" y="2672916"/>
            <a:ext cx="3067261" cy="3890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feld 7"/>
          <p:cNvSpPr txBox="1"/>
          <p:nvPr/>
        </p:nvSpPr>
        <p:spPr>
          <a:xfrm>
            <a:off x="2254707" y="5914223"/>
            <a:ext cx="4445448" cy="553998"/>
          </a:xfrm>
          <a:prstGeom prst="rect">
            <a:avLst/>
          </a:prstGeom>
          <a:noFill/>
        </p:spPr>
        <p:txBody>
          <a:bodyPr wrap="none" rtlCol="0">
            <a:spAutoFit/>
          </a:bodyPr>
          <a:lstStyle/>
          <a:p>
            <a:r>
              <a:rPr lang="de-DE" sz="1000" dirty="0"/>
              <a:t>http://www.stevenfoster.com/photography/imageviewsp/psychotria/ipecacuanha/a/</a:t>
            </a:r>
          </a:p>
          <a:p>
            <a:r>
              <a:rPr lang="de-DE" sz="1000" dirty="0"/>
              <a:t>https://www.earth.com/earthpedia/plant/de/carapichea-ipecacuanha/</a:t>
            </a:r>
          </a:p>
          <a:p>
            <a:r>
              <a:rPr lang="de-DE" sz="1000" dirty="0"/>
              <a:t>http://www.oshims.com/herb-directory/i/ipecacuanha</a:t>
            </a:r>
          </a:p>
        </p:txBody>
      </p:sp>
    </p:spTree>
    <p:extLst>
      <p:ext uri="{BB962C8B-B14F-4D97-AF65-F5344CB8AC3E}">
        <p14:creationId xmlns:p14="http://schemas.microsoft.com/office/powerpoint/2010/main" val="17844868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3948" y="692696"/>
            <a:ext cx="4572508" cy="387333"/>
          </a:xfrm>
        </p:spPr>
        <p:txBody>
          <a:bodyPr/>
          <a:lstStyle/>
          <a:p>
            <a:pPr algn="r"/>
            <a:r>
              <a:rPr lang="de-DE" dirty="0" err="1"/>
              <a:t>Examples</a:t>
            </a:r>
            <a:r>
              <a:rPr lang="de-DE" dirty="0"/>
              <a:t> </a:t>
            </a:r>
            <a:r>
              <a:rPr lang="de-DE" dirty="0" err="1"/>
              <a:t>of</a:t>
            </a:r>
            <a:r>
              <a:rPr lang="de-DE" dirty="0"/>
              <a:t> </a:t>
            </a:r>
            <a:r>
              <a:rPr lang="de-DE" dirty="0" err="1"/>
              <a:t>agroforestry</a:t>
            </a:r>
            <a:r>
              <a:rPr lang="de-DE" dirty="0"/>
              <a:t> </a:t>
            </a:r>
            <a:r>
              <a:rPr lang="de-DE" dirty="0" err="1"/>
              <a:t>practices</a:t>
            </a:r>
            <a:endParaRPr lang="de-DE" dirty="0"/>
          </a:p>
        </p:txBody>
      </p:sp>
      <p:sp>
        <p:nvSpPr>
          <p:cNvPr id="3" name="Textplatzhalter 2"/>
          <p:cNvSpPr>
            <a:spLocks noGrp="1"/>
          </p:cNvSpPr>
          <p:nvPr>
            <p:ph type="body" sz="half" idx="2"/>
          </p:nvPr>
        </p:nvSpPr>
        <p:spPr>
          <a:xfrm>
            <a:off x="107504" y="1808820"/>
            <a:ext cx="8568952" cy="4680520"/>
          </a:xfrm>
        </p:spPr>
        <p:txBody>
          <a:bodyPr/>
          <a:lstStyle/>
          <a:p>
            <a:pPr marL="285750" indent="-285750">
              <a:buFont typeface="Arial" pitchFamily="34" charset="0"/>
              <a:buChar char="•"/>
            </a:pPr>
            <a:r>
              <a:rPr lang="en-US" dirty="0"/>
              <a:t>Nigeria: </a:t>
            </a:r>
          </a:p>
          <a:p>
            <a:pPr marL="285750" indent="-285750">
              <a:buFont typeface="Arial" pitchFamily="34" charset="0"/>
              <a:buChar char="•"/>
            </a:pPr>
            <a:r>
              <a:rPr lang="en-US" dirty="0"/>
              <a:t>a 4-year trial consistently measured greater maize yields under alley cropping with native </a:t>
            </a:r>
            <a:r>
              <a:rPr lang="en-US" dirty="0" err="1"/>
              <a:t>leucaena</a:t>
            </a:r>
            <a:r>
              <a:rPr lang="en-US" dirty="0"/>
              <a:t> (</a:t>
            </a:r>
            <a:r>
              <a:rPr lang="en-US" dirty="0" err="1"/>
              <a:t>Leucaena</a:t>
            </a:r>
            <a:r>
              <a:rPr lang="en-US" dirty="0"/>
              <a:t> </a:t>
            </a:r>
            <a:r>
              <a:rPr lang="en-US" dirty="0" err="1"/>
              <a:t>leucocephala</a:t>
            </a:r>
            <a:r>
              <a:rPr lang="en-US" dirty="0"/>
              <a:t>) than under conventional cropping without trees</a:t>
            </a:r>
          </a:p>
          <a:p>
            <a:pPr marL="285750" indent="-285750">
              <a:buFont typeface="Arial" pitchFamily="34" charset="0"/>
              <a:buChar char="•"/>
            </a:pPr>
            <a:r>
              <a:rPr lang="en-US" dirty="0"/>
              <a:t>addition of fallow periods and sheep in system further enhanced nutrient cycling process, as fallow vegetation was grazed and returned to soil as manure</a:t>
            </a:r>
          </a:p>
          <a:p>
            <a:pPr marL="285750" indent="-285750">
              <a:buFont typeface="Arial" pitchFamily="34" charset="0"/>
              <a:buChar char="•"/>
            </a:pPr>
            <a:endParaRPr lang="de-DE" dirty="0"/>
          </a:p>
        </p:txBody>
      </p:sp>
      <p:sp>
        <p:nvSpPr>
          <p:cNvPr id="4" name="Textplatzhalter 3"/>
          <p:cNvSpPr>
            <a:spLocks noGrp="1"/>
          </p:cNvSpPr>
          <p:nvPr>
            <p:ph type="body" sz="half" idx="10"/>
          </p:nvPr>
        </p:nvSpPr>
        <p:spPr>
          <a:xfrm>
            <a:off x="107504" y="1376772"/>
            <a:ext cx="8568952" cy="365130"/>
          </a:xfrm>
        </p:spPr>
        <p:txBody>
          <a:bodyPr/>
          <a:lstStyle/>
          <a:p>
            <a:r>
              <a:rPr lang="de-DE" dirty="0" err="1"/>
              <a:t>Examples</a:t>
            </a:r>
            <a:r>
              <a:rPr lang="de-DE" dirty="0"/>
              <a:t> </a:t>
            </a:r>
            <a:r>
              <a:rPr lang="de-DE" dirty="0" err="1"/>
              <a:t>from</a:t>
            </a:r>
            <a:r>
              <a:rPr lang="de-DE" dirty="0"/>
              <a:t> FAO (2011)</a:t>
            </a:r>
          </a:p>
          <a:p>
            <a:endParaRPr lang="de-DE" dirty="0"/>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49</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4148" y="3104964"/>
            <a:ext cx="2824371" cy="3433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feld 7"/>
          <p:cNvSpPr txBox="1"/>
          <p:nvPr/>
        </p:nvSpPr>
        <p:spPr>
          <a:xfrm>
            <a:off x="1249066" y="6291923"/>
            <a:ext cx="4666662" cy="246221"/>
          </a:xfrm>
          <a:prstGeom prst="rect">
            <a:avLst/>
          </a:prstGeom>
          <a:noFill/>
        </p:spPr>
        <p:txBody>
          <a:bodyPr wrap="none" rtlCol="0">
            <a:spAutoFit/>
          </a:bodyPr>
          <a:lstStyle/>
          <a:p>
            <a:r>
              <a:rPr lang="de-DE" sz="1000" dirty="0"/>
              <a:t>https://www.etsy.com/de/listing/621554193/leucaena-leucocephala-su-babul-50-samen</a:t>
            </a:r>
          </a:p>
        </p:txBody>
      </p:sp>
    </p:spTree>
    <p:extLst>
      <p:ext uri="{BB962C8B-B14F-4D97-AF65-F5344CB8AC3E}">
        <p14:creationId xmlns:p14="http://schemas.microsoft.com/office/powerpoint/2010/main" val="16126182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3948" y="692696"/>
            <a:ext cx="4572508" cy="387333"/>
          </a:xfrm>
        </p:spPr>
        <p:txBody>
          <a:bodyPr/>
          <a:lstStyle/>
          <a:p>
            <a:pPr algn="r"/>
            <a:r>
              <a:rPr lang="de-DE" dirty="0" err="1"/>
              <a:t>What</a:t>
            </a:r>
            <a:r>
              <a:rPr lang="de-DE" dirty="0"/>
              <a:t> </a:t>
            </a:r>
            <a:r>
              <a:rPr lang="de-DE" dirty="0" err="1"/>
              <a:t>is</a:t>
            </a:r>
            <a:r>
              <a:rPr lang="de-DE" dirty="0"/>
              <a:t> </a:t>
            </a:r>
            <a:r>
              <a:rPr lang="de-DE" dirty="0" err="1"/>
              <a:t>agroforestry</a:t>
            </a:r>
            <a:r>
              <a:rPr lang="de-DE" dirty="0"/>
              <a:t>?</a:t>
            </a:r>
          </a:p>
        </p:txBody>
      </p:sp>
      <p:sp>
        <p:nvSpPr>
          <p:cNvPr id="3" name="Textplatzhalter 2"/>
          <p:cNvSpPr>
            <a:spLocks noGrp="1"/>
          </p:cNvSpPr>
          <p:nvPr>
            <p:ph type="body" sz="half" idx="2"/>
          </p:nvPr>
        </p:nvSpPr>
        <p:spPr>
          <a:xfrm>
            <a:off x="107504" y="1808820"/>
            <a:ext cx="8568952" cy="4680520"/>
          </a:xfrm>
        </p:spPr>
        <p:txBody>
          <a:bodyPr/>
          <a:lstStyle/>
          <a:p>
            <a:pPr marL="285750" indent="-285750">
              <a:buFont typeface="Arial" pitchFamily="34" charset="0"/>
              <a:buChar char="•"/>
            </a:pPr>
            <a:r>
              <a:rPr lang="en-US" dirty="0"/>
              <a:t>World Agroforestry Center (ICRAF): </a:t>
            </a:r>
          </a:p>
          <a:p>
            <a:pPr marL="742950" lvl="1" indent="-285750">
              <a:buFont typeface="Arial" pitchFamily="34" charset="0"/>
              <a:buChar char="•"/>
            </a:pPr>
            <a:r>
              <a:rPr lang="en-US" sz="1600" b="1" dirty="0"/>
              <a:t>“Agroforestry is a collective name for land-use systems and technologies where woody perennials (trees, shrubs, palms, bamboos, etc.) are deliberately used on the same land-management units as agricultural crops and/or animals, in some form of spatial arrangement or temporal sequence. </a:t>
            </a:r>
            <a:br>
              <a:rPr lang="en-US" sz="1600" b="1" dirty="0"/>
            </a:br>
            <a:r>
              <a:rPr lang="en-US" sz="1600" b="1" dirty="0"/>
              <a:t>In agroforestry systems there are both ecological and economical interactions between the different components.” </a:t>
            </a:r>
          </a:p>
          <a:p>
            <a:pPr marL="742950" lvl="1" indent="-285750">
              <a:buFont typeface="Arial" pitchFamily="34" charset="0"/>
              <a:buChar char="•"/>
            </a:pPr>
            <a:r>
              <a:rPr lang="en-US" sz="1600" b="1" dirty="0"/>
              <a:t>Agroforestry is “a dynamic, ecologically based natural resource management system that, through the integration of trees on farms and in the agricultural landscape, diversifies and sustains production for increased social, economic and environmental benefits for land-users at all levels.”</a:t>
            </a:r>
          </a:p>
          <a:p>
            <a:pPr marL="285750" indent="-285750">
              <a:buFont typeface="Arial" pitchFamily="34" charset="0"/>
              <a:buChar char="•"/>
            </a:pPr>
            <a:endParaRPr lang="de-DE" dirty="0"/>
          </a:p>
        </p:txBody>
      </p:sp>
      <p:sp>
        <p:nvSpPr>
          <p:cNvPr id="4" name="Textplatzhalter 3"/>
          <p:cNvSpPr>
            <a:spLocks noGrp="1"/>
          </p:cNvSpPr>
          <p:nvPr>
            <p:ph type="body" sz="half" idx="10"/>
          </p:nvPr>
        </p:nvSpPr>
        <p:spPr>
          <a:xfrm>
            <a:off x="107504" y="1376772"/>
            <a:ext cx="8568952" cy="365130"/>
          </a:xfrm>
        </p:spPr>
        <p:txBody>
          <a:bodyPr/>
          <a:lstStyle/>
          <a:p>
            <a:endParaRPr lang="de-DE" dirty="0"/>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5</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spTree>
    <p:extLst>
      <p:ext uri="{BB962C8B-B14F-4D97-AF65-F5344CB8AC3E}">
        <p14:creationId xmlns:p14="http://schemas.microsoft.com/office/powerpoint/2010/main" val="39040641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3948" y="548680"/>
            <a:ext cx="4572508" cy="387333"/>
          </a:xfrm>
        </p:spPr>
        <p:txBody>
          <a:bodyPr/>
          <a:lstStyle/>
          <a:p>
            <a:pPr algn="r"/>
            <a:r>
              <a:rPr lang="de-DE" dirty="0" err="1"/>
              <a:t>Examples</a:t>
            </a:r>
            <a:r>
              <a:rPr lang="de-DE" dirty="0"/>
              <a:t> </a:t>
            </a:r>
            <a:r>
              <a:rPr lang="de-DE" dirty="0" err="1"/>
              <a:t>of</a:t>
            </a:r>
            <a:r>
              <a:rPr lang="de-DE" dirty="0"/>
              <a:t> </a:t>
            </a:r>
            <a:r>
              <a:rPr lang="de-DE" dirty="0" err="1"/>
              <a:t>agroforestry</a:t>
            </a:r>
            <a:r>
              <a:rPr lang="de-DE" dirty="0"/>
              <a:t> </a:t>
            </a:r>
            <a:r>
              <a:rPr lang="de-DE" dirty="0" err="1"/>
              <a:t>practices</a:t>
            </a:r>
            <a:endParaRPr lang="de-DE" dirty="0"/>
          </a:p>
        </p:txBody>
      </p:sp>
      <p:sp>
        <p:nvSpPr>
          <p:cNvPr id="3" name="Textplatzhalter 2"/>
          <p:cNvSpPr>
            <a:spLocks noGrp="1"/>
          </p:cNvSpPr>
          <p:nvPr>
            <p:ph type="body" sz="half" idx="2"/>
          </p:nvPr>
        </p:nvSpPr>
        <p:spPr>
          <a:xfrm>
            <a:off x="107504" y="1808820"/>
            <a:ext cx="8568952" cy="4680520"/>
          </a:xfrm>
        </p:spPr>
        <p:txBody>
          <a:bodyPr/>
          <a:lstStyle/>
          <a:p>
            <a:pPr marL="285750" indent="-285750">
              <a:buFont typeface="Arial" pitchFamily="34" charset="0"/>
              <a:buChar char="•"/>
            </a:pPr>
            <a:r>
              <a:rPr lang="en-US" dirty="0"/>
              <a:t>Sri Lanka: </a:t>
            </a:r>
          </a:p>
          <a:p>
            <a:pPr marL="742950" lvl="1" indent="-285750">
              <a:buFont typeface="Arial" pitchFamily="34" charset="0"/>
              <a:buChar char="•"/>
            </a:pPr>
            <a:r>
              <a:rPr lang="en-US" sz="1600" dirty="0"/>
              <a:t>upland areas, monoculture coconut systems were replaced by diversified system combining tree crops (coconut and fruits), root crops and herbs with dairy cattle, goats and poultry, with main goal of increasing farm income</a:t>
            </a:r>
          </a:p>
          <a:p>
            <a:pPr marL="742950" lvl="1" indent="-285750">
              <a:buFont typeface="Arial" pitchFamily="34" charset="0"/>
              <a:buChar char="•"/>
            </a:pPr>
            <a:r>
              <a:rPr lang="en-US" sz="1600" dirty="0"/>
              <a:t>integrated system was economically viable compared with coconut monoculture, with dairy production and biogas covering domestic needs and contributing most to the total profits</a:t>
            </a:r>
          </a:p>
          <a:p>
            <a:pPr marL="742950" lvl="1" indent="-285750">
              <a:buFont typeface="Arial" pitchFamily="34" charset="0"/>
              <a:buChar char="•"/>
            </a:pPr>
            <a:r>
              <a:rPr lang="en-US" sz="1600" dirty="0"/>
              <a:t>introduction of mixed pasture, based on easily manageable </a:t>
            </a:r>
            <a:r>
              <a:rPr lang="en-US" sz="1600" dirty="0" err="1"/>
              <a:t>Brachiaria</a:t>
            </a:r>
            <a:r>
              <a:rPr lang="en-US" sz="1600" dirty="0"/>
              <a:t> </a:t>
            </a:r>
            <a:r>
              <a:rPr lang="en-US" sz="1600" dirty="0" err="1"/>
              <a:t>subquadripara</a:t>
            </a:r>
            <a:r>
              <a:rPr lang="en-US" sz="1600" dirty="0"/>
              <a:t> and </a:t>
            </a:r>
            <a:r>
              <a:rPr lang="en-US" sz="1600" dirty="0" err="1"/>
              <a:t>Pueraria</a:t>
            </a:r>
            <a:r>
              <a:rPr lang="en-US" sz="1600" dirty="0"/>
              <a:t> </a:t>
            </a:r>
            <a:r>
              <a:rPr lang="en-US" sz="1600" dirty="0" err="1"/>
              <a:t>phaseoloides</a:t>
            </a:r>
            <a:r>
              <a:rPr lang="en-US" sz="1600" dirty="0"/>
              <a:t> and multi-purpose trees </a:t>
            </a:r>
            <a:r>
              <a:rPr lang="en-US" sz="1600" dirty="0" err="1"/>
              <a:t>Gliricidia</a:t>
            </a:r>
            <a:r>
              <a:rPr lang="en-US" sz="1600" dirty="0"/>
              <a:t> </a:t>
            </a:r>
            <a:r>
              <a:rPr lang="en-US" sz="1600" dirty="0" err="1"/>
              <a:t>sepium</a:t>
            </a:r>
            <a:r>
              <a:rPr lang="en-US" sz="1600" dirty="0"/>
              <a:t> and </a:t>
            </a:r>
            <a:r>
              <a:rPr lang="en-US" sz="1600" dirty="0" err="1"/>
              <a:t>Leucaena</a:t>
            </a:r>
            <a:r>
              <a:rPr lang="en-US" sz="1600" dirty="0"/>
              <a:t> </a:t>
            </a:r>
            <a:r>
              <a:rPr lang="en-US" sz="1600" dirty="0" err="1"/>
              <a:t>leucocephala</a:t>
            </a:r>
            <a:r>
              <a:rPr lang="en-US" sz="1600" dirty="0"/>
              <a:t> resulted in increases of 17 % and 11 % in nut and copra yield respectively </a:t>
            </a:r>
          </a:p>
          <a:p>
            <a:pPr marL="742950" lvl="1" indent="-285750">
              <a:buFont typeface="Arial" pitchFamily="34" charset="0"/>
              <a:buChar char="•"/>
            </a:pPr>
            <a:r>
              <a:rPr lang="en-US" sz="1600" dirty="0"/>
              <a:t>system produced enough forage to maintain animal growth and production and manure produced significantly improved soil fertility, reducing cost of fertilizing the coconuts by 69 %</a:t>
            </a:r>
            <a:endParaRPr lang="de-DE" sz="1600" dirty="0"/>
          </a:p>
        </p:txBody>
      </p:sp>
      <p:sp>
        <p:nvSpPr>
          <p:cNvPr id="4" name="Textplatzhalter 3"/>
          <p:cNvSpPr>
            <a:spLocks noGrp="1"/>
          </p:cNvSpPr>
          <p:nvPr>
            <p:ph type="body" sz="half" idx="10"/>
          </p:nvPr>
        </p:nvSpPr>
        <p:spPr>
          <a:xfrm>
            <a:off x="107504" y="1376772"/>
            <a:ext cx="8568952" cy="365130"/>
          </a:xfrm>
        </p:spPr>
        <p:txBody>
          <a:bodyPr/>
          <a:lstStyle/>
          <a:p>
            <a:r>
              <a:rPr lang="de-DE" dirty="0" err="1"/>
              <a:t>Examples</a:t>
            </a:r>
            <a:r>
              <a:rPr lang="de-DE" dirty="0"/>
              <a:t> </a:t>
            </a:r>
            <a:r>
              <a:rPr lang="de-DE" dirty="0" err="1"/>
              <a:t>from</a:t>
            </a:r>
            <a:r>
              <a:rPr lang="de-DE" dirty="0"/>
              <a:t> FAO (2011)</a:t>
            </a:r>
          </a:p>
          <a:p>
            <a:endParaRPr lang="de-DE" dirty="0"/>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50</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spTree>
    <p:extLst>
      <p:ext uri="{BB962C8B-B14F-4D97-AF65-F5344CB8AC3E}">
        <p14:creationId xmlns:p14="http://schemas.microsoft.com/office/powerpoint/2010/main" val="40810451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3948" y="584684"/>
            <a:ext cx="4572508" cy="387333"/>
          </a:xfrm>
        </p:spPr>
        <p:txBody>
          <a:bodyPr/>
          <a:lstStyle/>
          <a:p>
            <a:pPr algn="r"/>
            <a:r>
              <a:rPr lang="de-DE" dirty="0" err="1"/>
              <a:t>Examples</a:t>
            </a:r>
            <a:r>
              <a:rPr lang="de-DE" dirty="0"/>
              <a:t> </a:t>
            </a:r>
            <a:r>
              <a:rPr lang="de-DE" dirty="0" err="1"/>
              <a:t>of</a:t>
            </a:r>
            <a:r>
              <a:rPr lang="de-DE" dirty="0"/>
              <a:t> </a:t>
            </a:r>
            <a:r>
              <a:rPr lang="de-DE" dirty="0" err="1"/>
              <a:t>agroforestry</a:t>
            </a:r>
            <a:r>
              <a:rPr lang="de-DE" dirty="0"/>
              <a:t> </a:t>
            </a:r>
            <a:r>
              <a:rPr lang="de-DE" dirty="0" err="1"/>
              <a:t>practices</a:t>
            </a:r>
            <a:endParaRPr lang="de-DE" dirty="0"/>
          </a:p>
        </p:txBody>
      </p:sp>
      <p:sp>
        <p:nvSpPr>
          <p:cNvPr id="3" name="Textplatzhalter 2"/>
          <p:cNvSpPr>
            <a:spLocks noGrp="1"/>
          </p:cNvSpPr>
          <p:nvPr>
            <p:ph type="body" sz="half" idx="2"/>
          </p:nvPr>
        </p:nvSpPr>
        <p:spPr>
          <a:xfrm>
            <a:off x="107504" y="1808820"/>
            <a:ext cx="8568952" cy="4680520"/>
          </a:xfrm>
        </p:spPr>
        <p:txBody>
          <a:bodyPr/>
          <a:lstStyle/>
          <a:p>
            <a:endParaRPr lang="de-DE" dirty="0"/>
          </a:p>
        </p:txBody>
      </p:sp>
      <p:sp>
        <p:nvSpPr>
          <p:cNvPr id="4" name="Textplatzhalter 3"/>
          <p:cNvSpPr>
            <a:spLocks noGrp="1"/>
          </p:cNvSpPr>
          <p:nvPr>
            <p:ph type="body" sz="half" idx="10"/>
          </p:nvPr>
        </p:nvSpPr>
        <p:spPr>
          <a:xfrm>
            <a:off x="107504" y="1376772"/>
            <a:ext cx="8568952" cy="365130"/>
          </a:xfrm>
        </p:spPr>
        <p:txBody>
          <a:bodyPr/>
          <a:lstStyle/>
          <a:p>
            <a:endParaRPr lang="de-DE" dirty="0"/>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51</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30" y="1304764"/>
            <a:ext cx="4324350" cy="376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556" y="3908256"/>
            <a:ext cx="3587551" cy="2569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feld 8"/>
          <p:cNvSpPr txBox="1"/>
          <p:nvPr/>
        </p:nvSpPr>
        <p:spPr>
          <a:xfrm>
            <a:off x="719572" y="6026256"/>
            <a:ext cx="3865161" cy="400110"/>
          </a:xfrm>
          <a:prstGeom prst="rect">
            <a:avLst/>
          </a:prstGeom>
          <a:noFill/>
        </p:spPr>
        <p:txBody>
          <a:bodyPr wrap="none" rtlCol="0">
            <a:spAutoFit/>
          </a:bodyPr>
          <a:lstStyle/>
          <a:p>
            <a:r>
              <a:rPr lang="de-DE" sz="1000" b="1" dirty="0" err="1">
                <a:solidFill>
                  <a:schemeClr val="bg1"/>
                </a:solidFill>
              </a:rPr>
              <a:t>Pueraria</a:t>
            </a:r>
            <a:r>
              <a:rPr lang="de-DE" sz="1000" b="1" dirty="0">
                <a:solidFill>
                  <a:schemeClr val="bg1"/>
                </a:solidFill>
              </a:rPr>
              <a:t> </a:t>
            </a:r>
            <a:r>
              <a:rPr lang="de-DE" sz="1000" b="1" dirty="0" err="1">
                <a:solidFill>
                  <a:schemeClr val="bg1"/>
                </a:solidFill>
              </a:rPr>
              <a:t>phaseoloides</a:t>
            </a:r>
            <a:endParaRPr lang="de-DE" sz="1000" b="1" dirty="0">
              <a:solidFill>
                <a:schemeClr val="bg1"/>
              </a:solidFill>
            </a:endParaRPr>
          </a:p>
          <a:p>
            <a:r>
              <a:rPr lang="de-DE" sz="1000" dirty="0"/>
              <a:t>http://tropical.theferns.info/viewtropical.php?id=Pueraria+phaseoloides</a:t>
            </a:r>
          </a:p>
        </p:txBody>
      </p:sp>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896" y="1407009"/>
            <a:ext cx="5097463" cy="3786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feld 14"/>
          <p:cNvSpPr txBox="1"/>
          <p:nvPr/>
        </p:nvSpPr>
        <p:spPr>
          <a:xfrm>
            <a:off x="3799889" y="1372457"/>
            <a:ext cx="4987263" cy="400110"/>
          </a:xfrm>
          <a:prstGeom prst="rect">
            <a:avLst/>
          </a:prstGeom>
          <a:noFill/>
        </p:spPr>
        <p:txBody>
          <a:bodyPr wrap="none" rtlCol="0">
            <a:spAutoFit/>
          </a:bodyPr>
          <a:lstStyle/>
          <a:p>
            <a:r>
              <a:rPr lang="de-DE" sz="1000" b="1" dirty="0" err="1"/>
              <a:t>Gliricidia</a:t>
            </a:r>
            <a:r>
              <a:rPr lang="de-DE" sz="1000" b="1" dirty="0"/>
              <a:t> </a:t>
            </a:r>
            <a:r>
              <a:rPr lang="de-DE" sz="1000" b="1" dirty="0" err="1"/>
              <a:t>bushes</a:t>
            </a:r>
            <a:r>
              <a:rPr lang="de-DE" sz="1000" b="1" dirty="0"/>
              <a:t> </a:t>
            </a:r>
          </a:p>
          <a:p>
            <a:r>
              <a:rPr lang="de-DE" sz="1000" dirty="0"/>
              <a:t>https://steemit.com/nature/@madushanka/gliricidia-sepium-is-a-plant-that-has-many-benefits</a:t>
            </a:r>
          </a:p>
        </p:txBody>
      </p:sp>
      <p:pic>
        <p:nvPicPr>
          <p:cNvPr id="922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0246" y="3079098"/>
            <a:ext cx="2822575"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feld 7"/>
          <p:cNvSpPr txBox="1"/>
          <p:nvPr/>
        </p:nvSpPr>
        <p:spPr>
          <a:xfrm>
            <a:off x="194387" y="1520788"/>
            <a:ext cx="4089581" cy="400110"/>
          </a:xfrm>
          <a:prstGeom prst="rect">
            <a:avLst/>
          </a:prstGeom>
          <a:noFill/>
        </p:spPr>
        <p:txBody>
          <a:bodyPr wrap="none" rtlCol="0">
            <a:spAutoFit/>
          </a:bodyPr>
          <a:lstStyle/>
          <a:p>
            <a:r>
              <a:rPr lang="de-DE" sz="1000" b="1" dirty="0" err="1">
                <a:solidFill>
                  <a:schemeClr val="bg1"/>
                </a:solidFill>
              </a:rPr>
              <a:t>Brachiaria</a:t>
            </a:r>
            <a:r>
              <a:rPr lang="de-DE" sz="1000" b="1" dirty="0">
                <a:solidFill>
                  <a:schemeClr val="bg1"/>
                </a:solidFill>
              </a:rPr>
              <a:t> </a:t>
            </a:r>
            <a:r>
              <a:rPr lang="de-DE" sz="1000" b="1" dirty="0" err="1">
                <a:solidFill>
                  <a:schemeClr val="bg1"/>
                </a:solidFill>
              </a:rPr>
              <a:t>subquadripara</a:t>
            </a:r>
            <a:r>
              <a:rPr lang="de-DE" sz="1000" b="1" dirty="0">
                <a:solidFill>
                  <a:schemeClr val="bg1"/>
                </a:solidFill>
              </a:rPr>
              <a:t> </a:t>
            </a:r>
          </a:p>
          <a:p>
            <a:r>
              <a:rPr lang="de-DE" sz="1000" dirty="0"/>
              <a:t>http://v3.boldsystems.org/index.php/Taxbrowser_Taxonpage?taxid=744583</a:t>
            </a:r>
          </a:p>
        </p:txBody>
      </p:sp>
      <p:sp>
        <p:nvSpPr>
          <p:cNvPr id="10" name="Textfeld 9"/>
          <p:cNvSpPr txBox="1"/>
          <p:nvPr/>
        </p:nvSpPr>
        <p:spPr>
          <a:xfrm>
            <a:off x="6012160" y="5949312"/>
            <a:ext cx="2484276" cy="553998"/>
          </a:xfrm>
          <a:prstGeom prst="rect">
            <a:avLst/>
          </a:prstGeom>
          <a:noFill/>
        </p:spPr>
        <p:txBody>
          <a:bodyPr wrap="square" rtlCol="0">
            <a:spAutoFit/>
          </a:bodyPr>
          <a:lstStyle/>
          <a:p>
            <a:r>
              <a:rPr lang="de-DE" sz="1000" b="1" dirty="0" err="1">
                <a:solidFill>
                  <a:srgbClr val="FFFFFF"/>
                </a:solidFill>
              </a:rPr>
              <a:t>Leucaena</a:t>
            </a:r>
            <a:r>
              <a:rPr lang="de-DE" sz="1000" b="1" dirty="0">
                <a:solidFill>
                  <a:srgbClr val="FFFFFF"/>
                </a:solidFill>
              </a:rPr>
              <a:t> </a:t>
            </a:r>
            <a:r>
              <a:rPr lang="de-DE" sz="1000" b="1" dirty="0" err="1">
                <a:solidFill>
                  <a:srgbClr val="FFFFFF"/>
                </a:solidFill>
              </a:rPr>
              <a:t>leucocephala</a:t>
            </a:r>
            <a:r>
              <a:rPr lang="de-DE" sz="1000" b="1" dirty="0">
                <a:solidFill>
                  <a:srgbClr val="FFFFFF"/>
                </a:solidFill>
              </a:rPr>
              <a:t> </a:t>
            </a:r>
          </a:p>
          <a:p>
            <a:r>
              <a:rPr lang="de-DE" sz="1000" dirty="0"/>
              <a:t>https://www.etsy.com/de/listing/621554193/leucaena-leucocephala-su-babul-50-samen</a:t>
            </a:r>
          </a:p>
        </p:txBody>
      </p:sp>
    </p:spTree>
    <p:extLst>
      <p:ext uri="{BB962C8B-B14F-4D97-AF65-F5344CB8AC3E}">
        <p14:creationId xmlns:p14="http://schemas.microsoft.com/office/powerpoint/2010/main" val="12341769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3948" y="584684"/>
            <a:ext cx="4572508" cy="387333"/>
          </a:xfrm>
        </p:spPr>
        <p:txBody>
          <a:bodyPr/>
          <a:lstStyle/>
          <a:p>
            <a:pPr algn="r"/>
            <a:r>
              <a:rPr lang="de-DE" dirty="0" err="1"/>
              <a:t>Examples</a:t>
            </a:r>
            <a:r>
              <a:rPr lang="de-DE" dirty="0"/>
              <a:t> </a:t>
            </a:r>
            <a:r>
              <a:rPr lang="de-DE" dirty="0" err="1"/>
              <a:t>of</a:t>
            </a:r>
            <a:r>
              <a:rPr lang="de-DE" dirty="0"/>
              <a:t> </a:t>
            </a:r>
            <a:r>
              <a:rPr lang="de-DE" dirty="0" err="1"/>
              <a:t>agroforestry</a:t>
            </a:r>
            <a:r>
              <a:rPr lang="de-DE" dirty="0"/>
              <a:t> </a:t>
            </a:r>
            <a:r>
              <a:rPr lang="de-DE" dirty="0" err="1"/>
              <a:t>practices</a:t>
            </a:r>
            <a:endParaRPr lang="de-DE" dirty="0"/>
          </a:p>
        </p:txBody>
      </p:sp>
      <p:sp>
        <p:nvSpPr>
          <p:cNvPr id="3" name="Textplatzhalter 2"/>
          <p:cNvSpPr>
            <a:spLocks noGrp="1"/>
          </p:cNvSpPr>
          <p:nvPr>
            <p:ph type="body" sz="half" idx="2"/>
          </p:nvPr>
        </p:nvSpPr>
        <p:spPr>
          <a:xfrm>
            <a:off x="107504" y="1808820"/>
            <a:ext cx="8568952" cy="4680520"/>
          </a:xfrm>
        </p:spPr>
        <p:txBody>
          <a:bodyPr/>
          <a:lstStyle/>
          <a:p>
            <a:pPr marL="285750" indent="-285750">
              <a:buFont typeface="Arial" pitchFamily="34" charset="0"/>
              <a:buChar char="•"/>
            </a:pPr>
            <a:r>
              <a:rPr lang="en-US" dirty="0"/>
              <a:t>Coffee: </a:t>
            </a:r>
          </a:p>
          <a:p>
            <a:pPr marL="742950" lvl="1" indent="-285750">
              <a:buFont typeface="Arial" pitchFamily="34" charset="0"/>
              <a:buChar char="•"/>
            </a:pPr>
            <a:r>
              <a:rPr lang="en-US" sz="1600" dirty="0"/>
              <a:t>cacao and coffee are cultivated in variety of management systems ranging from shaded, multi-strata </a:t>
            </a:r>
            <a:r>
              <a:rPr lang="en-US" sz="1600" dirty="0" err="1"/>
              <a:t>agroforests</a:t>
            </a:r>
            <a:r>
              <a:rPr lang="en-US" sz="1600" dirty="0"/>
              <a:t> to open monocultures, the former being rich in diversity and providing beneficial ecological functions and services</a:t>
            </a:r>
          </a:p>
          <a:p>
            <a:pPr marL="742950" lvl="1" indent="-285750">
              <a:buFont typeface="Arial" pitchFamily="34" charset="0"/>
              <a:buChar char="•"/>
            </a:pPr>
            <a:r>
              <a:rPr lang="en-US" sz="1600" dirty="0"/>
              <a:t>Shaded coffee plantations in Ethiopia have been found to </a:t>
            </a:r>
            <a:r>
              <a:rPr lang="en-US" sz="1600" dirty="0" err="1"/>
              <a:t>harbour</a:t>
            </a:r>
            <a:r>
              <a:rPr lang="en-US" sz="1600" dirty="0"/>
              <a:t> 19 dominant shade tree species belonging to 14 plant families</a:t>
            </a:r>
          </a:p>
          <a:p>
            <a:pPr marL="742950" lvl="1" indent="-285750">
              <a:buFont typeface="Arial" pitchFamily="34" charset="0"/>
              <a:buChar char="•"/>
            </a:pPr>
            <a:r>
              <a:rPr lang="en-US" sz="1600" dirty="0"/>
              <a:t>soil is rich in </a:t>
            </a:r>
            <a:r>
              <a:rPr lang="en-US" sz="1600" dirty="0" err="1"/>
              <a:t>arbuscular</a:t>
            </a:r>
            <a:r>
              <a:rPr lang="en-US" sz="1600" dirty="0"/>
              <a:t> </a:t>
            </a:r>
            <a:r>
              <a:rPr lang="en-US" sz="1600" dirty="0" err="1"/>
              <a:t>mycorrhizal</a:t>
            </a:r>
            <a:r>
              <a:rPr lang="en-US" sz="1600" dirty="0"/>
              <a:t> fungi, especially under leguminous shade trees, and spore counts are significantly positively correlated with coffee counts and available soil phosphorus content</a:t>
            </a:r>
          </a:p>
          <a:p>
            <a:pPr marL="742950" lvl="1" indent="-285750">
              <a:buFont typeface="Arial" pitchFamily="34" charset="0"/>
              <a:buChar char="•"/>
            </a:pPr>
            <a:r>
              <a:rPr lang="en-US" sz="1600" dirty="0"/>
              <a:t>more open and homogeneous coffee growing systems suffer from loss of fertilization and nutrient supply services provided by shade trees and experience serious decline in pollination services, which reduces coffee yields by up to 18 % and net revenues per hectare by up to 14 % according to simulations over two decades starting from 2001</a:t>
            </a:r>
          </a:p>
          <a:p>
            <a:pPr marL="742950" lvl="1" indent="-285750">
              <a:buFont typeface="Arial" pitchFamily="34" charset="0"/>
              <a:buChar char="•"/>
            </a:pPr>
            <a:r>
              <a:rPr lang="en-US" sz="1600" dirty="0"/>
              <a:t>forest cover provides a compromise solution by preserving both ecological and economic values </a:t>
            </a:r>
          </a:p>
        </p:txBody>
      </p:sp>
      <p:sp>
        <p:nvSpPr>
          <p:cNvPr id="4" name="Textplatzhalter 3"/>
          <p:cNvSpPr>
            <a:spLocks noGrp="1"/>
          </p:cNvSpPr>
          <p:nvPr>
            <p:ph type="body" sz="half" idx="10"/>
          </p:nvPr>
        </p:nvSpPr>
        <p:spPr>
          <a:xfrm>
            <a:off x="107504" y="1376772"/>
            <a:ext cx="8568952" cy="365130"/>
          </a:xfrm>
        </p:spPr>
        <p:txBody>
          <a:bodyPr/>
          <a:lstStyle/>
          <a:p>
            <a:r>
              <a:rPr lang="de-DE" dirty="0" err="1"/>
              <a:t>Examples</a:t>
            </a:r>
            <a:r>
              <a:rPr lang="de-DE" dirty="0"/>
              <a:t> </a:t>
            </a:r>
            <a:r>
              <a:rPr lang="de-DE" dirty="0" err="1"/>
              <a:t>from</a:t>
            </a:r>
            <a:r>
              <a:rPr lang="de-DE" dirty="0"/>
              <a:t> FAO (2011)</a:t>
            </a:r>
          </a:p>
          <a:p>
            <a:endParaRPr lang="de-DE" dirty="0"/>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52</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spTree>
    <p:extLst>
      <p:ext uri="{BB962C8B-B14F-4D97-AF65-F5344CB8AC3E}">
        <p14:creationId xmlns:p14="http://schemas.microsoft.com/office/powerpoint/2010/main" val="21180920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3948" y="584684"/>
            <a:ext cx="4572508" cy="387333"/>
          </a:xfrm>
        </p:spPr>
        <p:txBody>
          <a:bodyPr/>
          <a:lstStyle/>
          <a:p>
            <a:pPr algn="r"/>
            <a:r>
              <a:rPr lang="de-DE" dirty="0" err="1"/>
              <a:t>Examples</a:t>
            </a:r>
            <a:r>
              <a:rPr lang="de-DE" dirty="0"/>
              <a:t> </a:t>
            </a:r>
            <a:r>
              <a:rPr lang="de-DE" dirty="0" err="1"/>
              <a:t>of</a:t>
            </a:r>
            <a:r>
              <a:rPr lang="de-DE" dirty="0"/>
              <a:t> </a:t>
            </a:r>
            <a:r>
              <a:rPr lang="de-DE" dirty="0" err="1"/>
              <a:t>agroforestry</a:t>
            </a:r>
            <a:r>
              <a:rPr lang="de-DE" dirty="0"/>
              <a:t> </a:t>
            </a:r>
            <a:r>
              <a:rPr lang="de-DE" dirty="0" err="1"/>
              <a:t>practices</a:t>
            </a:r>
            <a:endParaRPr lang="de-DE" dirty="0"/>
          </a:p>
        </p:txBody>
      </p:sp>
      <p:sp>
        <p:nvSpPr>
          <p:cNvPr id="3" name="Textplatzhalter 2"/>
          <p:cNvSpPr>
            <a:spLocks noGrp="1"/>
          </p:cNvSpPr>
          <p:nvPr>
            <p:ph type="body" sz="half" idx="2"/>
          </p:nvPr>
        </p:nvSpPr>
        <p:spPr>
          <a:xfrm>
            <a:off x="107504" y="1808820"/>
            <a:ext cx="8568952" cy="4680520"/>
          </a:xfrm>
        </p:spPr>
        <p:txBody>
          <a:bodyPr/>
          <a:lstStyle/>
          <a:p>
            <a:pPr marL="742950" lvl="1" indent="-285750">
              <a:buFont typeface="Arial" pitchFamily="34" charset="0"/>
              <a:buChar char="•"/>
            </a:pPr>
            <a:r>
              <a:rPr lang="en-US" sz="1600" dirty="0"/>
              <a:t>More sustainable approaches to intensification of cacao systems are possible through carefully balancing trade-offs</a:t>
            </a:r>
          </a:p>
          <a:p>
            <a:pPr marL="742950" lvl="1" indent="-285750">
              <a:buFont typeface="Arial" pitchFamily="34" charset="0"/>
              <a:buChar char="•"/>
            </a:pPr>
            <a:r>
              <a:rPr lang="en-US" sz="1600" dirty="0"/>
              <a:t>Reduction shade tree cover from 80 % to 40 % combined with increased land-use intensity caused only minor quantitative changes in biodiversity and maintained high levels of ecosystem functioning while doubling farmers’ net income</a:t>
            </a:r>
          </a:p>
          <a:p>
            <a:pPr marL="742950" lvl="1" indent="-285750">
              <a:buFont typeface="Arial" pitchFamily="34" charset="0"/>
              <a:buChar char="•"/>
            </a:pPr>
            <a:r>
              <a:rPr lang="en-US" sz="1600" dirty="0"/>
              <a:t>Greater reductions in tree cover further increased short-term income gains but degraded ecosystem functions, depressing productivity in long run</a:t>
            </a:r>
          </a:p>
          <a:p>
            <a:pPr marL="742950" lvl="1" indent="-285750">
              <a:buFont typeface="Arial" pitchFamily="34" charset="0"/>
              <a:buChar char="•"/>
            </a:pPr>
            <a:r>
              <a:rPr lang="en-US" sz="1600" dirty="0"/>
              <a:t>Low-shade agroforestry therefore provides best available compromise between economic forces and ecological needs</a:t>
            </a:r>
            <a:endParaRPr lang="de-DE" sz="1600" dirty="0"/>
          </a:p>
          <a:p>
            <a:endParaRPr lang="de-DE" dirty="0"/>
          </a:p>
        </p:txBody>
      </p:sp>
      <p:sp>
        <p:nvSpPr>
          <p:cNvPr id="4" name="Textplatzhalter 3"/>
          <p:cNvSpPr>
            <a:spLocks noGrp="1"/>
          </p:cNvSpPr>
          <p:nvPr>
            <p:ph type="body" sz="half" idx="10"/>
          </p:nvPr>
        </p:nvSpPr>
        <p:spPr>
          <a:xfrm>
            <a:off x="107504" y="1376772"/>
            <a:ext cx="8568952" cy="365130"/>
          </a:xfrm>
        </p:spPr>
        <p:txBody>
          <a:bodyPr/>
          <a:lstStyle/>
          <a:p>
            <a:r>
              <a:rPr lang="de-DE" dirty="0" err="1"/>
              <a:t>Examples</a:t>
            </a:r>
            <a:r>
              <a:rPr lang="de-DE" dirty="0"/>
              <a:t> </a:t>
            </a:r>
            <a:r>
              <a:rPr lang="de-DE" dirty="0" err="1"/>
              <a:t>from</a:t>
            </a:r>
            <a:r>
              <a:rPr lang="de-DE" dirty="0"/>
              <a:t> FAO (2011)</a:t>
            </a:r>
          </a:p>
          <a:p>
            <a:endParaRPr lang="de-DE" dirty="0"/>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53</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spTree>
    <p:extLst>
      <p:ext uri="{BB962C8B-B14F-4D97-AF65-F5344CB8AC3E}">
        <p14:creationId xmlns:p14="http://schemas.microsoft.com/office/powerpoint/2010/main" val="13636522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3948" y="548680"/>
            <a:ext cx="4572508" cy="387333"/>
          </a:xfrm>
        </p:spPr>
        <p:txBody>
          <a:bodyPr/>
          <a:lstStyle/>
          <a:p>
            <a:pPr algn="r"/>
            <a:r>
              <a:rPr lang="de-DE" dirty="0" err="1"/>
              <a:t>Examples</a:t>
            </a:r>
            <a:r>
              <a:rPr lang="de-DE" dirty="0"/>
              <a:t> </a:t>
            </a:r>
            <a:r>
              <a:rPr lang="de-DE" dirty="0" err="1"/>
              <a:t>of</a:t>
            </a:r>
            <a:r>
              <a:rPr lang="de-DE" dirty="0"/>
              <a:t> </a:t>
            </a:r>
            <a:r>
              <a:rPr lang="de-DE" dirty="0" err="1"/>
              <a:t>agroforestry</a:t>
            </a:r>
            <a:r>
              <a:rPr lang="de-DE" dirty="0"/>
              <a:t> </a:t>
            </a:r>
            <a:r>
              <a:rPr lang="de-DE" dirty="0" err="1"/>
              <a:t>practices</a:t>
            </a:r>
            <a:endParaRPr lang="de-DE" dirty="0"/>
          </a:p>
        </p:txBody>
      </p:sp>
      <p:sp>
        <p:nvSpPr>
          <p:cNvPr id="3" name="Textplatzhalter 2"/>
          <p:cNvSpPr>
            <a:spLocks noGrp="1"/>
          </p:cNvSpPr>
          <p:nvPr>
            <p:ph type="body" sz="half" idx="2"/>
          </p:nvPr>
        </p:nvSpPr>
        <p:spPr>
          <a:xfrm>
            <a:off x="107504" y="1808820"/>
            <a:ext cx="8568952" cy="4680520"/>
          </a:xfrm>
        </p:spPr>
        <p:txBody>
          <a:bodyPr/>
          <a:lstStyle/>
          <a:p>
            <a:pPr marL="285750" indent="-285750">
              <a:buFont typeface="Arial" pitchFamily="34" charset="0"/>
              <a:buChar char="•"/>
            </a:pPr>
            <a:r>
              <a:rPr lang="en-US" dirty="0"/>
              <a:t>Timber &amp; </a:t>
            </a:r>
            <a:r>
              <a:rPr lang="en-US" dirty="0" err="1"/>
              <a:t>Fuelwood</a:t>
            </a:r>
            <a:r>
              <a:rPr lang="en-US" dirty="0"/>
              <a:t>: </a:t>
            </a:r>
          </a:p>
          <a:p>
            <a:pPr marL="742950" lvl="1" indent="-285750">
              <a:buFont typeface="Arial" pitchFamily="34" charset="0"/>
              <a:buChar char="•"/>
            </a:pPr>
            <a:r>
              <a:rPr lang="en-US" sz="1600" dirty="0"/>
              <a:t>agroforestry systems are important sources of timber and </a:t>
            </a:r>
            <a:r>
              <a:rPr lang="en-US" sz="1600" dirty="0" err="1"/>
              <a:t>fuelwood</a:t>
            </a:r>
            <a:r>
              <a:rPr lang="en-US" sz="1600" dirty="0"/>
              <a:t> in developing and in developed countries</a:t>
            </a:r>
          </a:p>
          <a:p>
            <a:pPr marL="742950" lvl="1" indent="-285750">
              <a:buFont typeface="Arial" pitchFamily="34" charset="0"/>
              <a:buChar char="•"/>
            </a:pPr>
            <a:r>
              <a:rPr lang="en-US" sz="1600" dirty="0"/>
              <a:t>For example:</a:t>
            </a:r>
          </a:p>
          <a:p>
            <a:pPr marL="1200150" lvl="2" indent="-285750">
              <a:buFont typeface="Arial" pitchFamily="34" charset="0"/>
              <a:buChar char="•"/>
            </a:pPr>
            <a:r>
              <a:rPr lang="en-US" sz="1400" dirty="0"/>
              <a:t>intercropping of trees and crops is </a:t>
            </a:r>
            <a:r>
              <a:rPr lang="en-US" sz="1400" dirty="0" err="1"/>
              <a:t>practised</a:t>
            </a:r>
            <a:r>
              <a:rPr lang="en-US" sz="1400" dirty="0"/>
              <a:t> on 3 million hectares in China</a:t>
            </a:r>
          </a:p>
          <a:p>
            <a:pPr marL="1200150" lvl="2" indent="-285750">
              <a:buFont typeface="Arial" pitchFamily="34" charset="0"/>
              <a:buChar char="•"/>
            </a:pPr>
            <a:r>
              <a:rPr lang="en-US" sz="1400" dirty="0"/>
              <a:t>In the United Kingdom, a range of timber/cereal and timber/pasture systems has been profitable to farmers</a:t>
            </a:r>
          </a:p>
          <a:p>
            <a:pPr marL="1200150" lvl="2" indent="-285750">
              <a:buFont typeface="Arial" pitchFamily="34" charset="0"/>
              <a:buChar char="•"/>
            </a:pPr>
            <a:r>
              <a:rPr lang="en-US" sz="1400" dirty="0"/>
              <a:t>Trees produced on farm major sources of timber in Asia (e.g. China, India and Pakistan), East Africa (e.g. Tanzania) and southern Africa (e.g. Zambia)</a:t>
            </a:r>
            <a:endParaRPr lang="de-DE" sz="1400" dirty="0"/>
          </a:p>
        </p:txBody>
      </p:sp>
      <p:sp>
        <p:nvSpPr>
          <p:cNvPr id="4" name="Textplatzhalter 3"/>
          <p:cNvSpPr>
            <a:spLocks noGrp="1"/>
          </p:cNvSpPr>
          <p:nvPr>
            <p:ph type="body" sz="half" idx="10"/>
          </p:nvPr>
        </p:nvSpPr>
        <p:spPr>
          <a:xfrm>
            <a:off x="107504" y="1376772"/>
            <a:ext cx="8568952" cy="365130"/>
          </a:xfrm>
        </p:spPr>
        <p:txBody>
          <a:bodyPr/>
          <a:lstStyle/>
          <a:p>
            <a:r>
              <a:rPr lang="de-DE" dirty="0" err="1"/>
              <a:t>Examples</a:t>
            </a:r>
            <a:r>
              <a:rPr lang="de-DE" dirty="0"/>
              <a:t> </a:t>
            </a:r>
            <a:r>
              <a:rPr lang="de-DE" dirty="0" err="1"/>
              <a:t>from</a:t>
            </a:r>
            <a:r>
              <a:rPr lang="de-DE" dirty="0"/>
              <a:t> FAO (2011)</a:t>
            </a:r>
          </a:p>
          <a:p>
            <a:endParaRPr lang="de-DE" dirty="0"/>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54</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spTree>
    <p:extLst>
      <p:ext uri="{BB962C8B-B14F-4D97-AF65-F5344CB8AC3E}">
        <p14:creationId xmlns:p14="http://schemas.microsoft.com/office/powerpoint/2010/main" val="14607847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3948" y="584684"/>
            <a:ext cx="4572508" cy="387333"/>
          </a:xfrm>
        </p:spPr>
        <p:txBody>
          <a:bodyPr/>
          <a:lstStyle/>
          <a:p>
            <a:pPr algn="r"/>
            <a:r>
              <a:rPr lang="de-DE" dirty="0" err="1"/>
              <a:t>Examples</a:t>
            </a:r>
            <a:r>
              <a:rPr lang="de-DE" dirty="0"/>
              <a:t> </a:t>
            </a:r>
            <a:r>
              <a:rPr lang="de-DE" dirty="0" err="1"/>
              <a:t>of</a:t>
            </a:r>
            <a:r>
              <a:rPr lang="de-DE" dirty="0"/>
              <a:t> </a:t>
            </a:r>
            <a:r>
              <a:rPr lang="de-DE" dirty="0" err="1"/>
              <a:t>agroforestry</a:t>
            </a:r>
            <a:r>
              <a:rPr lang="de-DE" dirty="0"/>
              <a:t> </a:t>
            </a:r>
            <a:r>
              <a:rPr lang="de-DE" dirty="0" err="1"/>
              <a:t>practices</a:t>
            </a:r>
            <a:endParaRPr lang="de-DE" dirty="0"/>
          </a:p>
        </p:txBody>
      </p:sp>
      <p:sp>
        <p:nvSpPr>
          <p:cNvPr id="3" name="Textplatzhalter 2"/>
          <p:cNvSpPr>
            <a:spLocks noGrp="1"/>
          </p:cNvSpPr>
          <p:nvPr>
            <p:ph type="body" sz="half" idx="2"/>
          </p:nvPr>
        </p:nvSpPr>
        <p:spPr>
          <a:xfrm>
            <a:off x="107504" y="1808820"/>
            <a:ext cx="8568952" cy="4680520"/>
          </a:xfrm>
        </p:spPr>
        <p:txBody>
          <a:bodyPr/>
          <a:lstStyle/>
          <a:p>
            <a:pPr marL="285750" indent="-285750">
              <a:buFont typeface="Arial" pitchFamily="34" charset="0"/>
              <a:buChar char="•"/>
            </a:pPr>
            <a:r>
              <a:rPr lang="en-US" dirty="0"/>
              <a:t>East Africa: </a:t>
            </a:r>
          </a:p>
          <a:p>
            <a:pPr marL="742950" lvl="1" indent="-285750">
              <a:buFont typeface="Arial" pitchFamily="34" charset="0"/>
              <a:buChar char="•"/>
            </a:pPr>
            <a:r>
              <a:rPr lang="en-US" sz="1600" dirty="0"/>
              <a:t>initiative, more than 200 000 smallholder dairy farmers are growing fodder shrubs as supplementary feed</a:t>
            </a:r>
          </a:p>
          <a:p>
            <a:pPr marL="742950" lvl="1" indent="-285750">
              <a:buFont typeface="Arial" pitchFamily="34" charset="0"/>
              <a:buChar char="•"/>
            </a:pPr>
            <a:r>
              <a:rPr lang="en-US" sz="1600" dirty="0"/>
              <a:t>typical increase in milk yield achieved by farmers is enabling to raise extra revenue from milk sales of more than US$100 per cow per year, and allowing to provide more milk to urban consumers</a:t>
            </a:r>
          </a:p>
        </p:txBody>
      </p:sp>
      <p:sp>
        <p:nvSpPr>
          <p:cNvPr id="4" name="Textplatzhalter 3"/>
          <p:cNvSpPr>
            <a:spLocks noGrp="1"/>
          </p:cNvSpPr>
          <p:nvPr>
            <p:ph type="body" sz="half" idx="10"/>
          </p:nvPr>
        </p:nvSpPr>
        <p:spPr>
          <a:xfrm>
            <a:off x="107504" y="1376772"/>
            <a:ext cx="8568952" cy="365130"/>
          </a:xfrm>
        </p:spPr>
        <p:txBody>
          <a:bodyPr/>
          <a:lstStyle/>
          <a:p>
            <a:r>
              <a:rPr lang="de-DE" dirty="0" err="1"/>
              <a:t>Examples</a:t>
            </a:r>
            <a:r>
              <a:rPr lang="de-DE" dirty="0"/>
              <a:t> </a:t>
            </a:r>
            <a:r>
              <a:rPr lang="de-DE" dirty="0" err="1"/>
              <a:t>from</a:t>
            </a:r>
            <a:r>
              <a:rPr lang="de-DE" dirty="0"/>
              <a:t> ICRAF (2013)</a:t>
            </a:r>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55</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3023451"/>
            <a:ext cx="4238300" cy="3113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064" y="3070465"/>
            <a:ext cx="4222036" cy="3090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5715" y="3283703"/>
            <a:ext cx="4107457"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feld 7"/>
          <p:cNvSpPr txBox="1"/>
          <p:nvPr/>
        </p:nvSpPr>
        <p:spPr>
          <a:xfrm>
            <a:off x="1223628" y="6161238"/>
            <a:ext cx="6899646" cy="400110"/>
          </a:xfrm>
          <a:prstGeom prst="rect">
            <a:avLst/>
          </a:prstGeom>
          <a:noFill/>
        </p:spPr>
        <p:txBody>
          <a:bodyPr wrap="none" rtlCol="0">
            <a:spAutoFit/>
          </a:bodyPr>
          <a:lstStyle/>
          <a:p>
            <a:r>
              <a:rPr lang="de-DE" sz="1000" dirty="0"/>
              <a:t>https://clas.berkeley.edu/research/assessment-multi-species-fodder-bank-cropping-systems-improve-farm-protein-production-food</a:t>
            </a:r>
          </a:p>
          <a:p>
            <a:r>
              <a:rPr lang="de-DE" sz="1000" dirty="0"/>
              <a:t>https://sites.google.com/site/agroforestryadoptionblum/fodder-shrubs-fertiliser-trees</a:t>
            </a:r>
          </a:p>
        </p:txBody>
      </p:sp>
    </p:spTree>
    <p:extLst>
      <p:ext uri="{BB962C8B-B14F-4D97-AF65-F5344CB8AC3E}">
        <p14:creationId xmlns:p14="http://schemas.microsoft.com/office/powerpoint/2010/main" val="4843277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3948" y="584684"/>
            <a:ext cx="4572508" cy="387333"/>
          </a:xfrm>
        </p:spPr>
        <p:txBody>
          <a:bodyPr/>
          <a:lstStyle/>
          <a:p>
            <a:pPr algn="r"/>
            <a:r>
              <a:rPr lang="de-DE" dirty="0" err="1"/>
              <a:t>Examples</a:t>
            </a:r>
            <a:r>
              <a:rPr lang="de-DE" dirty="0"/>
              <a:t> </a:t>
            </a:r>
            <a:r>
              <a:rPr lang="de-DE" dirty="0" err="1"/>
              <a:t>of</a:t>
            </a:r>
            <a:r>
              <a:rPr lang="de-DE" dirty="0"/>
              <a:t> </a:t>
            </a:r>
            <a:r>
              <a:rPr lang="de-DE" dirty="0" err="1"/>
              <a:t>agroforestry</a:t>
            </a:r>
            <a:r>
              <a:rPr lang="de-DE" dirty="0"/>
              <a:t> </a:t>
            </a:r>
            <a:r>
              <a:rPr lang="de-DE" dirty="0" err="1"/>
              <a:t>practices</a:t>
            </a:r>
            <a:endParaRPr lang="de-DE" dirty="0"/>
          </a:p>
        </p:txBody>
      </p:sp>
      <p:sp>
        <p:nvSpPr>
          <p:cNvPr id="3" name="Textplatzhalter 2"/>
          <p:cNvSpPr>
            <a:spLocks noGrp="1"/>
          </p:cNvSpPr>
          <p:nvPr>
            <p:ph type="body" sz="half" idx="2"/>
          </p:nvPr>
        </p:nvSpPr>
        <p:spPr>
          <a:xfrm>
            <a:off x="107504" y="1808820"/>
            <a:ext cx="8568952" cy="4680520"/>
          </a:xfrm>
        </p:spPr>
        <p:txBody>
          <a:bodyPr/>
          <a:lstStyle/>
          <a:p>
            <a:pPr marL="285750" indent="-285750">
              <a:buFont typeface="Arial" pitchFamily="34" charset="0"/>
              <a:buChar char="•"/>
            </a:pPr>
            <a:r>
              <a:rPr lang="en-US" dirty="0"/>
              <a:t>Africa: </a:t>
            </a:r>
          </a:p>
          <a:p>
            <a:pPr marL="742950" lvl="1" indent="-285750">
              <a:buFont typeface="Arial" pitchFamily="34" charset="0"/>
              <a:buChar char="•"/>
            </a:pPr>
            <a:r>
              <a:rPr lang="en-US" sz="1600" dirty="0"/>
              <a:t>support farmer incomes and food security of rural and urban populations include indigenous semi‐domesticated and widely cultivated fruit </a:t>
            </a:r>
            <a:r>
              <a:rPr lang="en-US" sz="1600" dirty="0" err="1"/>
              <a:t>safou</a:t>
            </a:r>
            <a:r>
              <a:rPr lang="en-US" sz="1600" dirty="0"/>
              <a:t> (</a:t>
            </a:r>
            <a:r>
              <a:rPr lang="en-US" sz="1600" dirty="0" err="1"/>
              <a:t>Dacryodes</a:t>
            </a:r>
            <a:r>
              <a:rPr lang="en-US" sz="1600" dirty="0"/>
              <a:t> </a:t>
            </a:r>
            <a:r>
              <a:rPr lang="en-US" sz="1600" dirty="0" err="1"/>
              <a:t>edulis</a:t>
            </a:r>
            <a:r>
              <a:rPr lang="en-US" sz="1600" dirty="0"/>
              <a:t>), indigenous domesticate </a:t>
            </a:r>
            <a:r>
              <a:rPr lang="en-US" sz="1600" dirty="0" err="1"/>
              <a:t>shea</a:t>
            </a:r>
            <a:r>
              <a:rPr lang="en-US" sz="1600" dirty="0"/>
              <a:t> nut (</a:t>
            </a:r>
            <a:r>
              <a:rPr lang="en-US" sz="1600" dirty="0" err="1"/>
              <a:t>Vitellaria</a:t>
            </a:r>
            <a:r>
              <a:rPr lang="en-US" sz="1600" dirty="0"/>
              <a:t> </a:t>
            </a:r>
            <a:r>
              <a:rPr lang="en-US" sz="1600" dirty="0" err="1"/>
              <a:t>paradoxa</a:t>
            </a:r>
            <a:r>
              <a:rPr lang="en-US" sz="1600" dirty="0"/>
              <a:t>) and exotic mango</a:t>
            </a:r>
          </a:p>
          <a:p>
            <a:pPr marL="742950" lvl="1" indent="-285750">
              <a:buFont typeface="Arial" pitchFamily="34" charset="0"/>
              <a:buChar char="•"/>
            </a:pPr>
            <a:r>
              <a:rPr lang="en-US" sz="1600" dirty="0"/>
              <a:t>New commercial markets for fruits are developing in Africa, result of recent investments by Coca Cola, Del Monte and others to source produce locally for juice manufacture</a:t>
            </a:r>
          </a:p>
          <a:p>
            <a:endParaRPr lang="de-DE" dirty="0"/>
          </a:p>
        </p:txBody>
      </p:sp>
      <p:sp>
        <p:nvSpPr>
          <p:cNvPr id="4" name="Textplatzhalter 3"/>
          <p:cNvSpPr>
            <a:spLocks noGrp="1"/>
          </p:cNvSpPr>
          <p:nvPr>
            <p:ph type="body" sz="half" idx="10"/>
          </p:nvPr>
        </p:nvSpPr>
        <p:spPr>
          <a:xfrm>
            <a:off x="107504" y="1376772"/>
            <a:ext cx="8568952" cy="365130"/>
          </a:xfrm>
        </p:spPr>
        <p:txBody>
          <a:bodyPr/>
          <a:lstStyle/>
          <a:p>
            <a:r>
              <a:rPr lang="de-DE" dirty="0" err="1"/>
              <a:t>Examples</a:t>
            </a:r>
            <a:r>
              <a:rPr lang="de-DE" dirty="0"/>
              <a:t> </a:t>
            </a:r>
            <a:r>
              <a:rPr lang="de-DE" dirty="0" err="1"/>
              <a:t>from</a:t>
            </a:r>
            <a:r>
              <a:rPr lang="de-DE" dirty="0"/>
              <a:t> ICRAF (2013)</a:t>
            </a:r>
          </a:p>
          <a:p>
            <a:endParaRPr lang="de-DE" dirty="0"/>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56</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pic>
        <p:nvPicPr>
          <p:cNvPr id="1127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55" y="3392996"/>
            <a:ext cx="2736850"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8809" y="3966084"/>
            <a:ext cx="3419475" cy="256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7764" y="3755739"/>
            <a:ext cx="3663950" cy="2414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feld 16"/>
          <p:cNvSpPr txBox="1"/>
          <p:nvPr/>
        </p:nvSpPr>
        <p:spPr>
          <a:xfrm>
            <a:off x="2620574" y="5893327"/>
            <a:ext cx="3640740" cy="553998"/>
          </a:xfrm>
          <a:prstGeom prst="rect">
            <a:avLst/>
          </a:prstGeom>
          <a:noFill/>
        </p:spPr>
        <p:txBody>
          <a:bodyPr wrap="none" rtlCol="0">
            <a:spAutoFit/>
          </a:bodyPr>
          <a:lstStyle/>
          <a:p>
            <a:r>
              <a:rPr lang="de-DE" sz="1000" dirty="0"/>
              <a:t>https://de.wikipedia.org/wiki/Dacryodes_edulis</a:t>
            </a:r>
          </a:p>
          <a:p>
            <a:r>
              <a:rPr lang="de-DE" sz="1000" dirty="0"/>
              <a:t>https://desertification.wordpress.com/tag/vitellaria-paradoxa/</a:t>
            </a:r>
          </a:p>
          <a:p>
            <a:r>
              <a:rPr lang="de-DE" sz="1000" dirty="0"/>
              <a:t>https://adamtropics.com/exotic-fruit-trees/qui-sequitur-mutat-detail</a:t>
            </a:r>
          </a:p>
        </p:txBody>
      </p:sp>
    </p:spTree>
    <p:extLst>
      <p:ext uri="{BB962C8B-B14F-4D97-AF65-F5344CB8AC3E}">
        <p14:creationId xmlns:p14="http://schemas.microsoft.com/office/powerpoint/2010/main" val="19674206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half" idx="2"/>
          </p:nvPr>
        </p:nvSpPr>
        <p:spPr>
          <a:xfrm>
            <a:off x="107504" y="1808820"/>
            <a:ext cx="8568952" cy="4680520"/>
          </a:xfrm>
        </p:spPr>
        <p:txBody>
          <a:bodyPr/>
          <a:lstStyle/>
          <a:p>
            <a:pPr marL="285750" indent="-285750">
              <a:buFont typeface="Arial" pitchFamily="34" charset="0"/>
              <a:buChar char="•"/>
            </a:pPr>
            <a:endParaRPr lang="en-US" dirty="0"/>
          </a:p>
          <a:p>
            <a:pPr marL="285750" indent="-285750">
              <a:buFont typeface="Arial" pitchFamily="34" charset="0"/>
              <a:buChar char="•"/>
            </a:pPr>
            <a:r>
              <a:rPr lang="en-US" dirty="0"/>
              <a:t>Africa: </a:t>
            </a:r>
          </a:p>
          <a:p>
            <a:pPr marL="742950" lvl="1" indent="-285750">
              <a:buFont typeface="Arial" pitchFamily="34" charset="0"/>
              <a:buChar char="•"/>
            </a:pPr>
            <a:r>
              <a:rPr lang="en-US" sz="1600" dirty="0"/>
              <a:t>analysis of ≥ 90 peer‐reviewed studies on soil fertility improvement </a:t>
            </a:r>
          </a:p>
          <a:p>
            <a:pPr marL="1200150" lvl="2" indent="-285750">
              <a:buFont typeface="Arial" pitchFamily="34" charset="0"/>
              <a:buChar char="•"/>
            </a:pPr>
            <a:r>
              <a:rPr lang="en-US" sz="1600" dirty="0"/>
              <a:t>found evidence of benefits in maize yields in Africa</a:t>
            </a:r>
          </a:p>
          <a:p>
            <a:pPr marL="1657350" lvl="3" indent="-285750">
              <a:buFont typeface="Arial" pitchFamily="34" charset="0"/>
              <a:buChar char="•"/>
            </a:pPr>
            <a:r>
              <a:rPr lang="en-US" sz="1400" dirty="0"/>
              <a:t>planting nitrogen‐fixing green fertilizers, including trees and shrubs</a:t>
            </a:r>
          </a:p>
          <a:p>
            <a:pPr marL="1657350" lvl="3" indent="-285750">
              <a:buFont typeface="Arial" pitchFamily="34" charset="0"/>
              <a:buChar char="•"/>
            </a:pPr>
            <a:r>
              <a:rPr lang="en-US" sz="1400" dirty="0"/>
              <a:t>level of response varied by soil type and technology</a:t>
            </a:r>
          </a:p>
          <a:p>
            <a:pPr marL="1200150" lvl="2" indent="-285750">
              <a:buFont typeface="Arial" pitchFamily="34" charset="0"/>
              <a:buChar char="•"/>
            </a:pPr>
            <a:r>
              <a:rPr lang="en-US" sz="1600" dirty="0"/>
              <a:t>increasing average yields </a:t>
            </a:r>
          </a:p>
          <a:p>
            <a:pPr marL="1657350" lvl="3" indent="-285750">
              <a:buFont typeface="Arial" pitchFamily="34" charset="0"/>
              <a:buChar char="•"/>
            </a:pPr>
            <a:r>
              <a:rPr lang="en-US" sz="1400" dirty="0"/>
              <a:t>planting of trees as green fertilizers in southern Africa </a:t>
            </a:r>
          </a:p>
          <a:p>
            <a:pPr marL="1657350" lvl="3" indent="-285750">
              <a:buFont typeface="Arial" pitchFamily="34" charset="0"/>
              <a:buChar char="•"/>
            </a:pPr>
            <a:r>
              <a:rPr lang="en-US" sz="1400" dirty="0"/>
              <a:t>able to stabilize crop production in drought years</a:t>
            </a:r>
          </a:p>
          <a:p>
            <a:pPr marL="1657350" lvl="3" indent="-285750">
              <a:buFont typeface="Arial" pitchFamily="34" charset="0"/>
              <a:buChar char="•"/>
            </a:pPr>
            <a:r>
              <a:rPr lang="en-US" sz="1400" dirty="0"/>
              <a:t>during other extreme weather events</a:t>
            </a:r>
          </a:p>
          <a:p>
            <a:pPr marL="1657350" lvl="3" indent="-285750">
              <a:buFont typeface="Arial" pitchFamily="34" charset="0"/>
              <a:buChar char="•"/>
            </a:pPr>
            <a:r>
              <a:rPr lang="en-US" sz="1400" dirty="0"/>
              <a:t>improve crop rain use efficiency</a:t>
            </a:r>
          </a:p>
          <a:p>
            <a:pPr marL="1200150" lvl="2" indent="-285750">
              <a:buFont typeface="Arial" pitchFamily="34" charset="0"/>
              <a:buChar char="•"/>
            </a:pPr>
            <a:r>
              <a:rPr lang="en-US" sz="1600" dirty="0"/>
              <a:t>important for food security in context of climate change</a:t>
            </a:r>
          </a:p>
          <a:p>
            <a:pPr marL="1657350" lvl="3" indent="-285750">
              <a:buFont typeface="Arial" pitchFamily="34" charset="0"/>
              <a:buChar char="•"/>
            </a:pPr>
            <a:r>
              <a:rPr lang="en-US" sz="1400" dirty="0"/>
              <a:t>is increasing drought incidence in the region</a:t>
            </a:r>
            <a:endParaRPr lang="de-DE" sz="1400" dirty="0"/>
          </a:p>
          <a:p>
            <a:endParaRPr lang="de-DE" dirty="0"/>
          </a:p>
        </p:txBody>
      </p:sp>
      <p:sp>
        <p:nvSpPr>
          <p:cNvPr id="4" name="Textplatzhalter 3"/>
          <p:cNvSpPr>
            <a:spLocks noGrp="1"/>
          </p:cNvSpPr>
          <p:nvPr>
            <p:ph type="body" sz="half" idx="10"/>
          </p:nvPr>
        </p:nvSpPr>
        <p:spPr>
          <a:xfrm>
            <a:off x="107504" y="1376772"/>
            <a:ext cx="8568952" cy="365130"/>
          </a:xfrm>
        </p:spPr>
        <p:txBody>
          <a:bodyPr/>
          <a:lstStyle/>
          <a:p>
            <a:r>
              <a:rPr lang="de-DE" dirty="0" err="1"/>
              <a:t>Examples</a:t>
            </a:r>
            <a:r>
              <a:rPr lang="de-DE" dirty="0"/>
              <a:t> </a:t>
            </a:r>
            <a:r>
              <a:rPr lang="de-DE" dirty="0" err="1"/>
              <a:t>from</a:t>
            </a:r>
            <a:r>
              <a:rPr lang="de-DE" dirty="0"/>
              <a:t> ICRAF (2013)</a:t>
            </a:r>
          </a:p>
          <a:p>
            <a:endParaRPr lang="de-DE" dirty="0"/>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57</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sp>
        <p:nvSpPr>
          <p:cNvPr id="8" name="Titel 1">
            <a:extLst>
              <a:ext uri="{FF2B5EF4-FFF2-40B4-BE49-F238E27FC236}">
                <a16:creationId xmlns:a16="http://schemas.microsoft.com/office/drawing/2014/main" id="{28AFFDB1-9999-4291-8D11-335834E4A835}"/>
              </a:ext>
            </a:extLst>
          </p:cNvPr>
          <p:cNvSpPr>
            <a:spLocks noGrp="1"/>
          </p:cNvSpPr>
          <p:nvPr>
            <p:ph type="title"/>
          </p:nvPr>
        </p:nvSpPr>
        <p:spPr>
          <a:xfrm>
            <a:off x="4103688" y="548680"/>
            <a:ext cx="4572000" cy="387350"/>
          </a:xfrm>
        </p:spPr>
        <p:txBody>
          <a:bodyPr/>
          <a:lstStyle/>
          <a:p>
            <a:pPr algn="r"/>
            <a:r>
              <a:rPr lang="de-DE" dirty="0" err="1"/>
              <a:t>Examples</a:t>
            </a:r>
            <a:r>
              <a:rPr lang="de-DE" dirty="0"/>
              <a:t> </a:t>
            </a:r>
            <a:r>
              <a:rPr lang="de-DE" dirty="0" err="1"/>
              <a:t>of</a:t>
            </a:r>
            <a:r>
              <a:rPr lang="de-DE" dirty="0"/>
              <a:t> </a:t>
            </a:r>
            <a:r>
              <a:rPr lang="de-DE" dirty="0" err="1"/>
              <a:t>agroforestry</a:t>
            </a:r>
            <a:r>
              <a:rPr lang="de-DE" dirty="0"/>
              <a:t> </a:t>
            </a:r>
            <a:r>
              <a:rPr lang="de-DE" dirty="0" err="1"/>
              <a:t>practices</a:t>
            </a:r>
            <a:endParaRPr lang="de-DE" dirty="0"/>
          </a:p>
        </p:txBody>
      </p:sp>
      <p:sp>
        <p:nvSpPr>
          <p:cNvPr id="9" name="Textfeld 8">
            <a:extLst>
              <a:ext uri="{FF2B5EF4-FFF2-40B4-BE49-F238E27FC236}">
                <a16:creationId xmlns:a16="http://schemas.microsoft.com/office/drawing/2014/main" id="{7153D94B-0EA8-40BB-9121-5FA20CC1BCA9}"/>
              </a:ext>
            </a:extLst>
          </p:cNvPr>
          <p:cNvSpPr txBox="1"/>
          <p:nvPr/>
        </p:nvSpPr>
        <p:spPr>
          <a:xfrm>
            <a:off x="138380" y="6135814"/>
            <a:ext cx="8424936" cy="369332"/>
          </a:xfrm>
          <a:prstGeom prst="rect">
            <a:avLst/>
          </a:prstGeom>
          <a:noFill/>
        </p:spPr>
        <p:txBody>
          <a:bodyPr wrap="square" rtlCol="0">
            <a:spAutoFit/>
          </a:bodyPr>
          <a:lstStyle/>
          <a:p>
            <a:r>
              <a:rPr lang="en-US" sz="900" dirty="0"/>
              <a:t>Source: ICRAF (2013) Agroforestry, food and nutritional security. Background paper for the International Conference on Forests for Food Security and Nutrition, FAO, Rome, 13–15 May 2013. World Agroforestry Centre (ICRAF), Nairobi, Kenya.</a:t>
            </a:r>
            <a:endParaRPr lang="de-DE" sz="900" dirty="0"/>
          </a:p>
        </p:txBody>
      </p:sp>
    </p:spTree>
    <p:extLst>
      <p:ext uri="{BB962C8B-B14F-4D97-AF65-F5344CB8AC3E}">
        <p14:creationId xmlns:p14="http://schemas.microsoft.com/office/powerpoint/2010/main" val="294705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3948" y="584684"/>
            <a:ext cx="4572508" cy="387333"/>
          </a:xfrm>
        </p:spPr>
        <p:txBody>
          <a:bodyPr/>
          <a:lstStyle/>
          <a:p>
            <a:pPr algn="r"/>
            <a:r>
              <a:rPr lang="de-DE" dirty="0" err="1"/>
              <a:t>Examples</a:t>
            </a:r>
            <a:r>
              <a:rPr lang="de-DE" dirty="0"/>
              <a:t> </a:t>
            </a:r>
            <a:r>
              <a:rPr lang="de-DE" dirty="0" err="1"/>
              <a:t>of</a:t>
            </a:r>
            <a:r>
              <a:rPr lang="de-DE" dirty="0"/>
              <a:t> </a:t>
            </a:r>
            <a:r>
              <a:rPr lang="de-DE" dirty="0" err="1"/>
              <a:t>agroforestry</a:t>
            </a:r>
            <a:r>
              <a:rPr lang="de-DE" dirty="0"/>
              <a:t> </a:t>
            </a:r>
            <a:r>
              <a:rPr lang="de-DE" dirty="0" err="1"/>
              <a:t>practices</a:t>
            </a:r>
            <a:endParaRPr lang="de-DE" dirty="0"/>
          </a:p>
        </p:txBody>
      </p:sp>
      <p:sp>
        <p:nvSpPr>
          <p:cNvPr id="3" name="Textplatzhalter 2"/>
          <p:cNvSpPr>
            <a:spLocks noGrp="1"/>
          </p:cNvSpPr>
          <p:nvPr>
            <p:ph type="body" sz="half" idx="2"/>
          </p:nvPr>
        </p:nvSpPr>
        <p:spPr>
          <a:xfrm>
            <a:off x="107504" y="1808820"/>
            <a:ext cx="8568952" cy="4680520"/>
          </a:xfrm>
        </p:spPr>
        <p:txBody>
          <a:bodyPr/>
          <a:lstStyle/>
          <a:p>
            <a:r>
              <a:rPr lang="en-US" b="1" dirty="0"/>
              <a:t>Malawi Agroforestry Food Security </a:t>
            </a:r>
            <a:r>
              <a:rPr lang="en-US" b="1" dirty="0" err="1"/>
              <a:t>Programme</a:t>
            </a:r>
            <a:r>
              <a:rPr lang="en-US" b="1" dirty="0"/>
              <a:t>, household food security and dietary diversity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Farmers recognized that low soil fertility is major constraint on ability to produce food</a:t>
            </a:r>
          </a:p>
          <a:p>
            <a:pPr marL="742950" lvl="1" indent="-285750">
              <a:buFont typeface="Arial" panose="020B0604020202020204" pitchFamily="34" charset="0"/>
              <a:buChar char="•"/>
            </a:pPr>
            <a:r>
              <a:rPr lang="en-US" sz="1600" dirty="0"/>
              <a:t>addressed this through planting of leguminous tree and shrubs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ICRAF and partners, with funding from Irish Aid, implemented Malawi Agroforestry Food Security </a:t>
            </a:r>
            <a:r>
              <a:rPr lang="en-US" dirty="0" err="1"/>
              <a:t>Programme</a:t>
            </a:r>
            <a:r>
              <a:rPr lang="en-US" dirty="0"/>
              <a:t>, which between 2007 and 2011 reached about 180 000 farmers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external review of </a:t>
            </a:r>
            <a:r>
              <a:rPr lang="en-US" dirty="0" err="1"/>
              <a:t>programme</a:t>
            </a:r>
            <a:r>
              <a:rPr lang="en-US" dirty="0"/>
              <a:t> in five districts surveyed </a:t>
            </a:r>
          </a:p>
          <a:p>
            <a:pPr marL="742950" lvl="1" indent="-285750">
              <a:buFont typeface="Arial" panose="020B0604020202020204" pitchFamily="34" charset="0"/>
              <a:buChar char="•"/>
            </a:pPr>
            <a:r>
              <a:rPr lang="en-US" sz="1600" dirty="0"/>
              <a:t>283 households that were beneficiaries (participants in the </a:t>
            </a:r>
            <a:r>
              <a:rPr lang="en-US" sz="1600" dirty="0" err="1"/>
              <a:t>programme</a:t>
            </a:r>
            <a:r>
              <a:rPr lang="en-US" sz="1600" dirty="0"/>
              <a:t>) </a:t>
            </a:r>
          </a:p>
          <a:p>
            <a:pPr marL="742950" lvl="1" indent="-285750">
              <a:buFont typeface="Arial" panose="020B0604020202020204" pitchFamily="34" charset="0"/>
              <a:buChar char="•"/>
            </a:pPr>
            <a:r>
              <a:rPr lang="en-US" sz="1600" dirty="0"/>
              <a:t>and 200 that were not</a:t>
            </a:r>
          </a:p>
          <a:p>
            <a:pPr marL="285750" indent="-285750">
              <a:buFont typeface="Arial" panose="020B0604020202020204" pitchFamily="34" charset="0"/>
              <a:buChar char="•"/>
            </a:pPr>
            <a:endParaRPr lang="en-US" dirty="0"/>
          </a:p>
        </p:txBody>
      </p:sp>
      <p:sp>
        <p:nvSpPr>
          <p:cNvPr id="4" name="Textplatzhalter 3"/>
          <p:cNvSpPr>
            <a:spLocks noGrp="1"/>
          </p:cNvSpPr>
          <p:nvPr>
            <p:ph type="body" sz="half" idx="10"/>
          </p:nvPr>
        </p:nvSpPr>
        <p:spPr>
          <a:xfrm>
            <a:off x="107504" y="1376772"/>
            <a:ext cx="8568952" cy="365130"/>
          </a:xfrm>
        </p:spPr>
        <p:txBody>
          <a:bodyPr/>
          <a:lstStyle/>
          <a:p>
            <a:r>
              <a:rPr lang="de-DE" dirty="0" err="1"/>
              <a:t>Examples</a:t>
            </a:r>
            <a:r>
              <a:rPr lang="de-DE" dirty="0"/>
              <a:t> </a:t>
            </a:r>
            <a:r>
              <a:rPr lang="de-DE" dirty="0" err="1"/>
              <a:t>from</a:t>
            </a:r>
            <a:r>
              <a:rPr lang="de-DE" dirty="0"/>
              <a:t> ICRAF (2013)</a:t>
            </a:r>
          </a:p>
          <a:p>
            <a:endParaRPr lang="de-DE" dirty="0"/>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58</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sp>
        <p:nvSpPr>
          <p:cNvPr id="8" name="Textfeld 7"/>
          <p:cNvSpPr txBox="1"/>
          <p:nvPr/>
        </p:nvSpPr>
        <p:spPr>
          <a:xfrm>
            <a:off x="8856476" y="6199786"/>
            <a:ext cx="8424936" cy="369332"/>
          </a:xfrm>
          <a:prstGeom prst="rect">
            <a:avLst/>
          </a:prstGeom>
          <a:noFill/>
        </p:spPr>
        <p:txBody>
          <a:bodyPr wrap="square" rtlCol="0">
            <a:spAutoFit/>
          </a:bodyPr>
          <a:lstStyle/>
          <a:p>
            <a:r>
              <a:rPr lang="en-US" sz="900" dirty="0"/>
              <a:t>Source: ICRAF (2013) Agroforestry, food and nutritional security. Background paper for the International Conference on Forests for Food Security and Nutrition, FAO, Rome, 13–15 May 2013. World Agroforestry Centre (ICRAF), Nairobi, Kenya.</a:t>
            </a:r>
            <a:endParaRPr lang="de-DE" sz="900" dirty="0"/>
          </a:p>
        </p:txBody>
      </p:sp>
      <p:sp>
        <p:nvSpPr>
          <p:cNvPr id="11" name="Textfeld 10">
            <a:extLst>
              <a:ext uri="{FF2B5EF4-FFF2-40B4-BE49-F238E27FC236}">
                <a16:creationId xmlns:a16="http://schemas.microsoft.com/office/drawing/2014/main" id="{B10C77E2-50CD-48F1-9A0F-DF2E9C2D1447}"/>
              </a:ext>
            </a:extLst>
          </p:cNvPr>
          <p:cNvSpPr txBox="1"/>
          <p:nvPr/>
        </p:nvSpPr>
        <p:spPr>
          <a:xfrm>
            <a:off x="138380" y="6135814"/>
            <a:ext cx="8424936" cy="369332"/>
          </a:xfrm>
          <a:prstGeom prst="rect">
            <a:avLst/>
          </a:prstGeom>
          <a:noFill/>
        </p:spPr>
        <p:txBody>
          <a:bodyPr wrap="square" rtlCol="0">
            <a:spAutoFit/>
          </a:bodyPr>
          <a:lstStyle/>
          <a:p>
            <a:r>
              <a:rPr lang="en-US" sz="900" dirty="0"/>
              <a:t>Source: ICRAF (2013) Agroforestry, food and nutritional security. Background paper for the International Conference on Forests for Food Security and Nutrition, FAO, Rome, 13–15 May 2013. World Agroforestry Centre (ICRAF), Nairobi, Kenya.</a:t>
            </a:r>
            <a:endParaRPr lang="de-DE" sz="900" dirty="0"/>
          </a:p>
        </p:txBody>
      </p:sp>
    </p:spTree>
    <p:extLst>
      <p:ext uri="{BB962C8B-B14F-4D97-AF65-F5344CB8AC3E}">
        <p14:creationId xmlns:p14="http://schemas.microsoft.com/office/powerpoint/2010/main" val="14515920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3948" y="584684"/>
            <a:ext cx="4572508" cy="387333"/>
          </a:xfrm>
        </p:spPr>
        <p:txBody>
          <a:bodyPr/>
          <a:lstStyle/>
          <a:p>
            <a:pPr algn="r"/>
            <a:r>
              <a:rPr lang="de-DE" dirty="0" err="1"/>
              <a:t>Examples</a:t>
            </a:r>
            <a:r>
              <a:rPr lang="de-DE" dirty="0"/>
              <a:t> </a:t>
            </a:r>
            <a:r>
              <a:rPr lang="de-DE" dirty="0" err="1"/>
              <a:t>of</a:t>
            </a:r>
            <a:r>
              <a:rPr lang="de-DE" dirty="0"/>
              <a:t> </a:t>
            </a:r>
            <a:r>
              <a:rPr lang="de-DE" dirty="0" err="1"/>
              <a:t>agroforestry</a:t>
            </a:r>
            <a:r>
              <a:rPr lang="de-DE" dirty="0"/>
              <a:t> </a:t>
            </a:r>
            <a:r>
              <a:rPr lang="de-DE" dirty="0" err="1"/>
              <a:t>practices</a:t>
            </a:r>
            <a:endParaRPr lang="de-DE" dirty="0"/>
          </a:p>
        </p:txBody>
      </p:sp>
      <p:sp>
        <p:nvSpPr>
          <p:cNvPr id="3" name="Textplatzhalter 2"/>
          <p:cNvSpPr>
            <a:spLocks noGrp="1"/>
          </p:cNvSpPr>
          <p:nvPr>
            <p:ph type="body" sz="half" idx="2"/>
          </p:nvPr>
        </p:nvSpPr>
        <p:spPr>
          <a:xfrm>
            <a:off x="107504" y="1808820"/>
            <a:ext cx="8568952" cy="4680520"/>
          </a:xfrm>
        </p:spPr>
        <p:txBody>
          <a:bodyPr/>
          <a:lstStyle/>
          <a:p>
            <a:r>
              <a:rPr lang="en-US" b="1" dirty="0"/>
              <a:t>Malawi Agroforestry Food Security </a:t>
            </a:r>
            <a:r>
              <a:rPr lang="en-US" b="1" dirty="0" err="1"/>
              <a:t>Programme</a:t>
            </a:r>
            <a:r>
              <a:rPr lang="en-US" b="1" dirty="0"/>
              <a:t>, household food security and dietary diversity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four of the five districts, maize yields were higher for beneficiaries than for non‐beneficiaries </a:t>
            </a:r>
          </a:p>
          <a:p>
            <a:pPr marL="742950" lvl="1" indent="-285750">
              <a:buFont typeface="Arial" panose="020B0604020202020204" pitchFamily="34" charset="0"/>
              <a:buChar char="•"/>
            </a:pPr>
            <a:r>
              <a:rPr lang="en-US" sz="1600" dirty="0"/>
              <a:t>on average, beneficiaries also had more food‐secure months per year </a:t>
            </a:r>
          </a:p>
          <a:p>
            <a:pPr marL="285750" indent="-285750">
              <a:buFont typeface="Arial" panose="020B0604020202020204" pitchFamily="34" charset="0"/>
              <a:buChar char="•"/>
            </a:pPr>
            <a:r>
              <a:rPr lang="en-US" dirty="0"/>
              <a:t>in one district, dietary diversity (measured as number of different types of food group consumed in a day) was also higher for beneficiaries</a:t>
            </a:r>
          </a:p>
          <a:p>
            <a:pPr marL="742950" lvl="1" indent="-285750">
              <a:buFont typeface="Arial" panose="020B0604020202020204" pitchFamily="34" charset="0"/>
              <a:buChar char="•"/>
            </a:pPr>
            <a:r>
              <a:rPr lang="en-US" sz="1600" dirty="0"/>
              <a:t>could be attributed to greater own use of fruit trees whose management and use (of existing trees)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planting were also promoted by project, as well as increases in incomes from farm sales for food purchases</a:t>
            </a:r>
          </a:p>
          <a:p>
            <a:pPr marL="285750" indent="-285750">
              <a:buFont typeface="Arial" panose="020B0604020202020204" pitchFamily="34" charset="0"/>
              <a:buChar char="•"/>
            </a:pPr>
            <a:r>
              <a:rPr lang="en-US" dirty="0"/>
              <a:t>use of improved green </a:t>
            </a:r>
            <a:r>
              <a:rPr lang="en-US" dirty="0" err="1"/>
              <a:t>fertiliser</a:t>
            </a:r>
            <a:r>
              <a:rPr lang="en-US" dirty="0"/>
              <a:t> technologies has relevance beyond Malawi and the southern Africa region</a:t>
            </a:r>
          </a:p>
          <a:p>
            <a:pPr marL="285750" indent="-285750">
              <a:buFont typeface="Arial" panose="020B0604020202020204" pitchFamily="34" charset="0"/>
              <a:buChar char="•"/>
            </a:pPr>
            <a:r>
              <a:rPr lang="en-US" dirty="0"/>
              <a:t>efforts to scale up appropriate methods are underway in other parts of Africa and beyond</a:t>
            </a:r>
          </a:p>
        </p:txBody>
      </p:sp>
      <p:sp>
        <p:nvSpPr>
          <p:cNvPr id="4" name="Textplatzhalter 3"/>
          <p:cNvSpPr>
            <a:spLocks noGrp="1"/>
          </p:cNvSpPr>
          <p:nvPr>
            <p:ph type="body" sz="half" idx="10"/>
          </p:nvPr>
        </p:nvSpPr>
        <p:spPr>
          <a:xfrm>
            <a:off x="107504" y="1376772"/>
            <a:ext cx="8568952" cy="365130"/>
          </a:xfrm>
        </p:spPr>
        <p:txBody>
          <a:bodyPr/>
          <a:lstStyle/>
          <a:p>
            <a:r>
              <a:rPr lang="de-DE" dirty="0" err="1"/>
              <a:t>Examples</a:t>
            </a:r>
            <a:r>
              <a:rPr lang="de-DE" dirty="0"/>
              <a:t> </a:t>
            </a:r>
            <a:r>
              <a:rPr lang="de-DE" dirty="0" err="1"/>
              <a:t>from</a:t>
            </a:r>
            <a:r>
              <a:rPr lang="de-DE" dirty="0"/>
              <a:t> ICRAF (2013)</a:t>
            </a:r>
          </a:p>
          <a:p>
            <a:endParaRPr lang="de-DE" dirty="0"/>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59</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sp>
        <p:nvSpPr>
          <p:cNvPr id="8" name="Textfeld 7"/>
          <p:cNvSpPr txBox="1"/>
          <p:nvPr/>
        </p:nvSpPr>
        <p:spPr>
          <a:xfrm>
            <a:off x="138380" y="6135814"/>
            <a:ext cx="8424936" cy="369332"/>
          </a:xfrm>
          <a:prstGeom prst="rect">
            <a:avLst/>
          </a:prstGeom>
          <a:noFill/>
        </p:spPr>
        <p:txBody>
          <a:bodyPr wrap="square" rtlCol="0">
            <a:spAutoFit/>
          </a:bodyPr>
          <a:lstStyle/>
          <a:p>
            <a:r>
              <a:rPr lang="en-US" sz="900" dirty="0"/>
              <a:t>Source: ICRAF (2013) Agroforestry, food and nutritional security. Background paper for the International Conference on Forests for Food Security and Nutrition, FAO, Rome, 13–15 May 2013. World Agroforestry Centre (ICRAF), Nairobi, Kenya.</a:t>
            </a:r>
            <a:endParaRPr lang="de-DE" sz="900" dirty="0"/>
          </a:p>
        </p:txBody>
      </p:sp>
    </p:spTree>
    <p:extLst>
      <p:ext uri="{BB962C8B-B14F-4D97-AF65-F5344CB8AC3E}">
        <p14:creationId xmlns:p14="http://schemas.microsoft.com/office/powerpoint/2010/main" val="3730448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3948" y="692696"/>
            <a:ext cx="4572508" cy="387333"/>
          </a:xfrm>
        </p:spPr>
        <p:txBody>
          <a:bodyPr/>
          <a:lstStyle/>
          <a:p>
            <a:pPr algn="r"/>
            <a:r>
              <a:rPr lang="de-DE" dirty="0" err="1"/>
              <a:t>What</a:t>
            </a:r>
            <a:r>
              <a:rPr lang="de-DE" dirty="0"/>
              <a:t> </a:t>
            </a:r>
            <a:r>
              <a:rPr lang="de-DE" dirty="0" err="1"/>
              <a:t>is</a:t>
            </a:r>
            <a:r>
              <a:rPr lang="de-DE" dirty="0"/>
              <a:t> </a:t>
            </a:r>
            <a:r>
              <a:rPr lang="de-DE" dirty="0" err="1"/>
              <a:t>agroforestry</a:t>
            </a:r>
            <a:r>
              <a:rPr lang="de-DE" dirty="0"/>
              <a:t>?</a:t>
            </a:r>
          </a:p>
        </p:txBody>
      </p:sp>
      <p:sp>
        <p:nvSpPr>
          <p:cNvPr id="3" name="Textplatzhalter 2"/>
          <p:cNvSpPr>
            <a:spLocks noGrp="1"/>
          </p:cNvSpPr>
          <p:nvPr>
            <p:ph type="body" sz="half" idx="2"/>
          </p:nvPr>
        </p:nvSpPr>
        <p:spPr>
          <a:xfrm>
            <a:off x="107504" y="1808820"/>
            <a:ext cx="8568952" cy="4680520"/>
          </a:xfrm>
        </p:spPr>
        <p:txBody>
          <a:bodyPr/>
          <a:lstStyle/>
          <a:p>
            <a:pPr marL="285750" indent="-285750">
              <a:buFont typeface="Arial" pitchFamily="34" charset="0"/>
              <a:buChar char="•"/>
            </a:pPr>
            <a:r>
              <a:rPr lang="en-US" dirty="0"/>
              <a:t>This definition implies that:</a:t>
            </a:r>
          </a:p>
          <a:p>
            <a:pPr marL="742950" lvl="1" indent="-285750">
              <a:buFont typeface="Arial" pitchFamily="34" charset="0"/>
              <a:buChar char="•"/>
            </a:pPr>
            <a:r>
              <a:rPr lang="en-US" sz="1600" dirty="0"/>
              <a:t>agroforestry normally involves two or more species of plants (or plants and animals), at least one of which is a woody perennial</a:t>
            </a:r>
          </a:p>
          <a:p>
            <a:pPr marL="742950" lvl="1" indent="-285750">
              <a:buFont typeface="Arial" pitchFamily="34" charset="0"/>
              <a:buChar char="•"/>
            </a:pPr>
            <a:r>
              <a:rPr lang="en-US" sz="1600" dirty="0"/>
              <a:t>an agroforestry system always has two or more outputs</a:t>
            </a:r>
          </a:p>
          <a:p>
            <a:pPr marL="742950" lvl="1" indent="-285750">
              <a:buFont typeface="Arial" pitchFamily="34" charset="0"/>
              <a:buChar char="•"/>
            </a:pPr>
            <a:r>
              <a:rPr lang="en-US" sz="1600" dirty="0"/>
              <a:t>the cycle of an agroforestry system is always more than one year</a:t>
            </a:r>
          </a:p>
          <a:p>
            <a:pPr marL="742950" lvl="1" indent="-285750">
              <a:buFont typeface="Arial" pitchFamily="34" charset="0"/>
              <a:buChar char="•"/>
            </a:pPr>
            <a:r>
              <a:rPr lang="en-US" sz="1600" dirty="0"/>
              <a:t>even the simplest agroforestry system is more complex, ecologically (structurally and functionally) and economically, than a </a:t>
            </a:r>
            <a:r>
              <a:rPr lang="en-US" sz="1600" dirty="0" err="1"/>
              <a:t>monocropping</a:t>
            </a:r>
            <a:r>
              <a:rPr lang="en-US" sz="1600" dirty="0"/>
              <a:t> system</a:t>
            </a:r>
          </a:p>
          <a:p>
            <a:pPr marL="285750" indent="-285750">
              <a:buFont typeface="Arial" pitchFamily="34" charset="0"/>
              <a:buChar char="•"/>
            </a:pPr>
            <a:r>
              <a:rPr lang="en-US" dirty="0"/>
              <a:t>In addition, it is generally accepted that agroforestry:</a:t>
            </a:r>
          </a:p>
          <a:p>
            <a:pPr marL="742950" lvl="1" indent="-285750">
              <a:buFont typeface="Arial" pitchFamily="34" charset="0"/>
              <a:buChar char="•"/>
            </a:pPr>
            <a:r>
              <a:rPr lang="en-US" sz="1600" dirty="0"/>
              <a:t>combines production of multiple outputs with protection of the resource base</a:t>
            </a:r>
          </a:p>
          <a:p>
            <a:pPr marL="742950" lvl="1" indent="-285750">
              <a:buFont typeface="Arial" pitchFamily="34" charset="0"/>
              <a:buChar char="•"/>
            </a:pPr>
            <a:r>
              <a:rPr lang="en-US" sz="1600" dirty="0"/>
              <a:t>places emphasis on the use of indigenous, multipurpose trees and shrubs</a:t>
            </a:r>
          </a:p>
          <a:p>
            <a:pPr marL="742950" lvl="1" indent="-285750">
              <a:buFont typeface="Arial" pitchFamily="34" charset="0"/>
              <a:buChar char="•"/>
            </a:pPr>
            <a:r>
              <a:rPr lang="en-US" sz="1600" dirty="0"/>
              <a:t>is particularly suitable for low-input conditions and fragile environments</a:t>
            </a:r>
          </a:p>
          <a:p>
            <a:pPr marL="742950" lvl="1" indent="-285750">
              <a:buFont typeface="Arial" pitchFamily="34" charset="0"/>
              <a:buChar char="•"/>
            </a:pPr>
            <a:r>
              <a:rPr lang="en-US" sz="1600" dirty="0"/>
              <a:t>is more concerned with socio-cultural values than most other land-use systems</a:t>
            </a:r>
          </a:p>
          <a:p>
            <a:pPr marL="285750" indent="-285750">
              <a:buFont typeface="Arial" pitchFamily="34" charset="0"/>
              <a:buChar char="•"/>
            </a:pPr>
            <a:endParaRPr lang="de-DE" dirty="0"/>
          </a:p>
        </p:txBody>
      </p:sp>
      <p:sp>
        <p:nvSpPr>
          <p:cNvPr id="4" name="Textplatzhalter 3"/>
          <p:cNvSpPr>
            <a:spLocks noGrp="1"/>
          </p:cNvSpPr>
          <p:nvPr>
            <p:ph type="body" sz="half" idx="10"/>
          </p:nvPr>
        </p:nvSpPr>
        <p:spPr>
          <a:xfrm>
            <a:off x="107504" y="1376772"/>
            <a:ext cx="8568952" cy="365130"/>
          </a:xfrm>
        </p:spPr>
        <p:txBody>
          <a:bodyPr/>
          <a:lstStyle/>
          <a:p>
            <a:endParaRPr lang="de-DE" dirty="0"/>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6</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spTree>
    <p:extLst>
      <p:ext uri="{BB962C8B-B14F-4D97-AF65-F5344CB8AC3E}">
        <p14:creationId xmlns:p14="http://schemas.microsoft.com/office/powerpoint/2010/main" val="18174183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23936B6A-DDD5-4667-A534-45E01D9B532F}"/>
              </a:ext>
            </a:extLst>
          </p:cNvPr>
          <p:cNvPicPr>
            <a:picLocks noChangeAspect="1"/>
          </p:cNvPicPr>
          <p:nvPr/>
        </p:nvPicPr>
        <p:blipFill>
          <a:blip r:embed="rId3"/>
          <a:stretch>
            <a:fillRect/>
          </a:stretch>
        </p:blipFill>
        <p:spPr>
          <a:xfrm>
            <a:off x="4033229" y="1736812"/>
            <a:ext cx="4751997" cy="4360655"/>
          </a:xfrm>
          <a:prstGeom prst="rect">
            <a:avLst/>
          </a:prstGeom>
        </p:spPr>
      </p:pic>
      <p:sp>
        <p:nvSpPr>
          <p:cNvPr id="3" name="Textplatzhalter 2"/>
          <p:cNvSpPr>
            <a:spLocks noGrp="1"/>
          </p:cNvSpPr>
          <p:nvPr>
            <p:ph type="body" sz="half" idx="2"/>
          </p:nvPr>
        </p:nvSpPr>
        <p:spPr>
          <a:xfrm>
            <a:off x="107504" y="1808820"/>
            <a:ext cx="8568952" cy="4680520"/>
          </a:xfrm>
        </p:spPr>
        <p:txBody>
          <a:bodyPr/>
          <a:lstStyle/>
          <a:p>
            <a:pPr marL="285750" indent="-285750">
              <a:buFont typeface="Arial" panose="020B0604020202020204" pitchFamily="34" charset="0"/>
              <a:buChar char="•"/>
            </a:pPr>
            <a:r>
              <a:rPr lang="en-US" dirty="0"/>
              <a:t>Maize yields in five districts in Malawi </a:t>
            </a:r>
          </a:p>
          <a:p>
            <a:pPr marL="742950" lvl="1" indent="-285750">
              <a:buFont typeface="Arial" panose="020B0604020202020204" pitchFamily="34" charset="0"/>
              <a:buChar char="•"/>
            </a:pPr>
            <a:r>
              <a:rPr lang="en-US" sz="1600" dirty="0"/>
              <a:t>with and without intervention of Agroforestry</a:t>
            </a:r>
          </a:p>
          <a:p>
            <a:pPr marL="285750" indent="-285750">
              <a:buFont typeface="Arial" panose="020B0604020202020204" pitchFamily="34" charset="0"/>
              <a:buChar char="•"/>
            </a:pPr>
            <a:endParaRPr lang="de-DE" dirty="0"/>
          </a:p>
        </p:txBody>
      </p:sp>
      <p:sp>
        <p:nvSpPr>
          <p:cNvPr id="4" name="Textplatzhalter 3"/>
          <p:cNvSpPr>
            <a:spLocks noGrp="1"/>
          </p:cNvSpPr>
          <p:nvPr>
            <p:ph type="body" sz="half" idx="10"/>
          </p:nvPr>
        </p:nvSpPr>
        <p:spPr>
          <a:xfrm>
            <a:off x="107504" y="1376772"/>
            <a:ext cx="8568952" cy="365130"/>
          </a:xfrm>
        </p:spPr>
        <p:txBody>
          <a:bodyPr/>
          <a:lstStyle/>
          <a:p>
            <a:r>
              <a:rPr lang="de-DE" dirty="0" err="1"/>
              <a:t>Examples</a:t>
            </a:r>
            <a:r>
              <a:rPr lang="de-DE" dirty="0"/>
              <a:t> </a:t>
            </a:r>
            <a:r>
              <a:rPr lang="de-DE" dirty="0" err="1"/>
              <a:t>from</a:t>
            </a:r>
            <a:r>
              <a:rPr lang="de-DE" dirty="0"/>
              <a:t> ICRAF (2013)</a:t>
            </a:r>
          </a:p>
          <a:p>
            <a:endParaRPr lang="de-DE" dirty="0"/>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60</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sp>
        <p:nvSpPr>
          <p:cNvPr id="11" name="Titel 1">
            <a:extLst>
              <a:ext uri="{FF2B5EF4-FFF2-40B4-BE49-F238E27FC236}">
                <a16:creationId xmlns:a16="http://schemas.microsoft.com/office/drawing/2014/main" id="{009BE6F9-45F0-4465-8C61-4E5217EC9AC2}"/>
              </a:ext>
            </a:extLst>
          </p:cNvPr>
          <p:cNvSpPr>
            <a:spLocks noGrp="1"/>
          </p:cNvSpPr>
          <p:nvPr>
            <p:ph type="title"/>
          </p:nvPr>
        </p:nvSpPr>
        <p:spPr>
          <a:xfrm>
            <a:off x="4103688" y="584684"/>
            <a:ext cx="4572000" cy="387350"/>
          </a:xfrm>
        </p:spPr>
        <p:txBody>
          <a:bodyPr/>
          <a:lstStyle/>
          <a:p>
            <a:pPr algn="r"/>
            <a:r>
              <a:rPr lang="de-DE" dirty="0" err="1"/>
              <a:t>Examples</a:t>
            </a:r>
            <a:r>
              <a:rPr lang="de-DE" dirty="0"/>
              <a:t> </a:t>
            </a:r>
            <a:r>
              <a:rPr lang="de-DE" dirty="0" err="1"/>
              <a:t>of</a:t>
            </a:r>
            <a:r>
              <a:rPr lang="de-DE" dirty="0"/>
              <a:t> </a:t>
            </a:r>
            <a:r>
              <a:rPr lang="de-DE" dirty="0" err="1"/>
              <a:t>agroforestry</a:t>
            </a:r>
            <a:r>
              <a:rPr lang="de-DE" dirty="0"/>
              <a:t> </a:t>
            </a:r>
            <a:r>
              <a:rPr lang="de-DE" dirty="0" err="1"/>
              <a:t>practices</a:t>
            </a:r>
            <a:endParaRPr lang="de-DE" dirty="0"/>
          </a:p>
        </p:txBody>
      </p:sp>
      <p:sp>
        <p:nvSpPr>
          <p:cNvPr id="10" name="Rechteck 9">
            <a:extLst>
              <a:ext uri="{FF2B5EF4-FFF2-40B4-BE49-F238E27FC236}">
                <a16:creationId xmlns:a16="http://schemas.microsoft.com/office/drawing/2014/main" id="{39FDF1C3-65CA-41BB-BA2B-F238C053945F}"/>
              </a:ext>
            </a:extLst>
          </p:cNvPr>
          <p:cNvSpPr/>
          <p:nvPr/>
        </p:nvSpPr>
        <p:spPr>
          <a:xfrm>
            <a:off x="107504" y="5325015"/>
            <a:ext cx="3990485" cy="1200329"/>
          </a:xfrm>
          <a:prstGeom prst="rect">
            <a:avLst/>
          </a:prstGeom>
        </p:spPr>
        <p:txBody>
          <a:bodyPr wrap="square">
            <a:spAutoFit/>
          </a:bodyPr>
          <a:lstStyle/>
          <a:p>
            <a:pPr lvl="0" eaLnBrk="0" hangingPunct="0">
              <a:spcBef>
                <a:spcPct val="20000"/>
              </a:spcBef>
            </a:pPr>
            <a:r>
              <a:rPr lang="en-US" sz="1800" kern="0" dirty="0">
                <a:solidFill>
                  <a:srgbClr val="000000"/>
                </a:solidFill>
                <a:latin typeface="Arial Narrow" pitchFamily="34" charset="0"/>
              </a:rPr>
              <a:t>Note: bars represent 95 percent confidence intervals; in three cases (</a:t>
            </a:r>
            <a:r>
              <a:rPr lang="en-US" sz="1800" kern="0" dirty="0" err="1">
                <a:solidFill>
                  <a:srgbClr val="000000"/>
                </a:solidFill>
                <a:latin typeface="Arial Narrow" pitchFamily="34" charset="0"/>
              </a:rPr>
              <a:t>Dedza</a:t>
            </a:r>
            <a:r>
              <a:rPr lang="en-US" sz="1800" kern="0" dirty="0">
                <a:solidFill>
                  <a:srgbClr val="000000"/>
                </a:solidFill>
                <a:latin typeface="Arial Narrow" pitchFamily="34" charset="0"/>
              </a:rPr>
              <a:t>, Mulanje and </a:t>
            </a:r>
            <a:r>
              <a:rPr lang="en-US" sz="1800" kern="0" dirty="0" err="1">
                <a:solidFill>
                  <a:srgbClr val="000000"/>
                </a:solidFill>
                <a:latin typeface="Arial Narrow" pitchFamily="34" charset="0"/>
              </a:rPr>
              <a:t>Salima</a:t>
            </a:r>
            <a:r>
              <a:rPr lang="en-US" sz="1800" kern="0" dirty="0">
                <a:solidFill>
                  <a:srgbClr val="000000"/>
                </a:solidFill>
                <a:latin typeface="Arial Narrow" pitchFamily="34" charset="0"/>
              </a:rPr>
              <a:t>) the difference between categories is statistically significant </a:t>
            </a:r>
            <a:endParaRPr lang="de-DE" dirty="0"/>
          </a:p>
        </p:txBody>
      </p:sp>
      <p:sp>
        <p:nvSpPr>
          <p:cNvPr id="13" name="Textfeld 12">
            <a:extLst>
              <a:ext uri="{FF2B5EF4-FFF2-40B4-BE49-F238E27FC236}">
                <a16:creationId xmlns:a16="http://schemas.microsoft.com/office/drawing/2014/main" id="{CAF795E2-D762-4FE5-8FF1-E285658A86E1}"/>
              </a:ext>
            </a:extLst>
          </p:cNvPr>
          <p:cNvSpPr txBox="1"/>
          <p:nvPr/>
        </p:nvSpPr>
        <p:spPr>
          <a:xfrm>
            <a:off x="3816446" y="6093296"/>
            <a:ext cx="4751998" cy="507831"/>
          </a:xfrm>
          <a:prstGeom prst="rect">
            <a:avLst/>
          </a:prstGeom>
          <a:noFill/>
        </p:spPr>
        <p:txBody>
          <a:bodyPr wrap="square" rtlCol="0">
            <a:spAutoFit/>
          </a:bodyPr>
          <a:lstStyle/>
          <a:p>
            <a:r>
              <a:rPr lang="en-US" sz="900" dirty="0"/>
              <a:t>Source: ICRAF (2013) Agroforestry, food and nutritional security. Background paper for the International Conference on Forests for Food Security and Nutrition, FAO, Rome, 13–15 May 2013. World Agroforestry Centre (ICRAF), Nairobi, Kenya.</a:t>
            </a:r>
            <a:endParaRPr lang="de-DE" sz="900" dirty="0"/>
          </a:p>
        </p:txBody>
      </p:sp>
    </p:spTree>
    <p:extLst>
      <p:ext uri="{BB962C8B-B14F-4D97-AF65-F5344CB8AC3E}">
        <p14:creationId xmlns:p14="http://schemas.microsoft.com/office/powerpoint/2010/main" val="7929084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3948" y="584684"/>
            <a:ext cx="4572508" cy="387333"/>
          </a:xfrm>
        </p:spPr>
        <p:txBody>
          <a:bodyPr/>
          <a:lstStyle/>
          <a:p>
            <a:pPr algn="r"/>
            <a:r>
              <a:rPr lang="de-DE" dirty="0" err="1"/>
              <a:t>Examples</a:t>
            </a:r>
            <a:r>
              <a:rPr lang="de-DE" dirty="0"/>
              <a:t> </a:t>
            </a:r>
            <a:r>
              <a:rPr lang="de-DE" dirty="0" err="1"/>
              <a:t>of</a:t>
            </a:r>
            <a:r>
              <a:rPr lang="de-DE" dirty="0"/>
              <a:t> </a:t>
            </a:r>
            <a:r>
              <a:rPr lang="de-DE" dirty="0" err="1"/>
              <a:t>agroforestry</a:t>
            </a:r>
            <a:r>
              <a:rPr lang="de-DE" dirty="0"/>
              <a:t> </a:t>
            </a:r>
            <a:r>
              <a:rPr lang="de-DE" dirty="0" err="1"/>
              <a:t>practices</a:t>
            </a:r>
            <a:endParaRPr lang="de-DE" dirty="0"/>
          </a:p>
        </p:txBody>
      </p:sp>
      <p:sp>
        <p:nvSpPr>
          <p:cNvPr id="3" name="Textplatzhalter 2"/>
          <p:cNvSpPr>
            <a:spLocks noGrp="1"/>
          </p:cNvSpPr>
          <p:nvPr>
            <p:ph type="body" sz="half" idx="2"/>
          </p:nvPr>
        </p:nvSpPr>
        <p:spPr>
          <a:xfrm>
            <a:off x="107504" y="1808820"/>
            <a:ext cx="8568952" cy="4680520"/>
          </a:xfrm>
        </p:spPr>
        <p:txBody>
          <a:bodyPr/>
          <a:lstStyle/>
          <a:p>
            <a:pPr marL="285750" indent="-285750">
              <a:buFont typeface="Arial" pitchFamily="34" charset="0"/>
              <a:buChar char="•"/>
            </a:pPr>
            <a:endParaRPr lang="en-US" dirty="0"/>
          </a:p>
          <a:p>
            <a:pPr marL="285750" indent="-285750">
              <a:buFont typeface="Arial" pitchFamily="34" charset="0"/>
              <a:buChar char="•"/>
            </a:pPr>
            <a:r>
              <a:rPr lang="en-US" dirty="0"/>
              <a:t>Niger: </a:t>
            </a:r>
          </a:p>
          <a:p>
            <a:pPr marL="742950" lvl="1" indent="-285750">
              <a:buFont typeface="Arial" pitchFamily="34" charset="0"/>
              <a:buChar char="•"/>
            </a:pPr>
            <a:r>
              <a:rPr lang="en-US" sz="1600" dirty="0"/>
              <a:t>Supporting regeneration of natural vegetation in agroforestry systems </a:t>
            </a:r>
          </a:p>
          <a:p>
            <a:pPr marL="1200150" lvl="2" indent="-285750">
              <a:buFont typeface="Arial" pitchFamily="34" charset="0"/>
              <a:buChar char="•"/>
            </a:pPr>
            <a:r>
              <a:rPr lang="en-US" sz="1400" dirty="0"/>
              <a:t>provide significant benefits for staple crop yields</a:t>
            </a:r>
          </a:p>
          <a:p>
            <a:pPr marL="742950" lvl="1" indent="-285750">
              <a:buFont typeface="Arial" pitchFamily="34" charset="0"/>
              <a:buChar char="•"/>
            </a:pPr>
            <a:endParaRPr lang="en-US" sz="1600" dirty="0"/>
          </a:p>
          <a:p>
            <a:pPr marL="742950" lvl="1" indent="-285750">
              <a:buFont typeface="Arial" pitchFamily="34" charset="0"/>
              <a:buChar char="•"/>
            </a:pPr>
            <a:r>
              <a:rPr lang="en-US" sz="1600" dirty="0"/>
              <a:t>Since 1985, Farmer‐managed natural regeneration (FMNR)</a:t>
            </a:r>
          </a:p>
          <a:p>
            <a:pPr marL="1200150" lvl="2" indent="-285750">
              <a:buFont typeface="Arial" pitchFamily="34" charset="0"/>
              <a:buChar char="•"/>
            </a:pPr>
            <a:r>
              <a:rPr lang="en-US" sz="1400" dirty="0"/>
              <a:t>encouraged in Niger by a policy shift – awarded tree tenure to farmers </a:t>
            </a:r>
            <a:br>
              <a:rPr lang="en-US" sz="1400" dirty="0"/>
            </a:br>
            <a:r>
              <a:rPr lang="en-US" sz="1400" dirty="0"/>
              <a:t>(as well as by more </a:t>
            </a:r>
            <a:r>
              <a:rPr lang="en-US" sz="1400" dirty="0" err="1"/>
              <a:t>favourable</a:t>
            </a:r>
            <a:r>
              <a:rPr lang="en-US" sz="1400" dirty="0"/>
              <a:t> wetter weather)</a:t>
            </a:r>
          </a:p>
          <a:p>
            <a:pPr marL="1657350" lvl="3" indent="-285750">
              <a:buFont typeface="Arial" pitchFamily="34" charset="0"/>
              <a:buChar char="•"/>
            </a:pPr>
            <a:r>
              <a:rPr lang="en-US" sz="1300" dirty="0"/>
              <a:t>led to ‘re‐greening’ of approximately 5 million hectares</a:t>
            </a:r>
            <a:endParaRPr lang="en-US" sz="1500" dirty="0"/>
          </a:p>
          <a:p>
            <a:pPr marL="1657350" lvl="3" indent="-285750">
              <a:buFont typeface="Arial" pitchFamily="34" charset="0"/>
              <a:buChar char="•"/>
            </a:pPr>
            <a:r>
              <a:rPr lang="en-US" sz="1300" dirty="0"/>
              <a:t>Cropland with: </a:t>
            </a:r>
            <a:r>
              <a:rPr lang="en-US" sz="1300" dirty="0" err="1"/>
              <a:t>faidherbia</a:t>
            </a:r>
            <a:r>
              <a:rPr lang="en-US" sz="1300" dirty="0"/>
              <a:t> (</a:t>
            </a:r>
            <a:r>
              <a:rPr lang="en-US" sz="1300" dirty="0" err="1"/>
              <a:t>Faidherbia</a:t>
            </a:r>
            <a:r>
              <a:rPr lang="en-US" sz="1300" dirty="0"/>
              <a:t> </a:t>
            </a:r>
            <a:r>
              <a:rPr lang="en-US" sz="1300" dirty="0" err="1"/>
              <a:t>albida</a:t>
            </a:r>
            <a:r>
              <a:rPr lang="en-US" sz="1300" dirty="0"/>
              <a:t>) and other leguminous trees in dryland agroforests (parklands)</a:t>
            </a:r>
          </a:p>
          <a:p>
            <a:pPr marL="1657350" lvl="3" indent="-285750">
              <a:buFont typeface="Arial" pitchFamily="34" charset="0"/>
              <a:buChar char="•"/>
            </a:pPr>
            <a:r>
              <a:rPr lang="en-US" sz="1300" dirty="0"/>
              <a:t>in semiarid and sub‐humid Africa</a:t>
            </a:r>
          </a:p>
          <a:p>
            <a:pPr marL="742950" lvl="1" indent="-285750">
              <a:buFont typeface="Arial" pitchFamily="34" charset="0"/>
              <a:buChar char="•"/>
            </a:pPr>
            <a:endParaRPr lang="en-US" sz="1600" dirty="0"/>
          </a:p>
          <a:p>
            <a:pPr marL="742950" lvl="1" indent="-285750">
              <a:buFont typeface="Arial" pitchFamily="34" charset="0"/>
              <a:buChar char="•"/>
            </a:pPr>
            <a:r>
              <a:rPr lang="en-US" sz="1600" dirty="0"/>
              <a:t>FMNR in Sahel led to improvements in sorghum and millet yields</a:t>
            </a:r>
          </a:p>
          <a:p>
            <a:pPr marL="1200150" lvl="2" indent="-285750">
              <a:buFont typeface="Arial" pitchFamily="34" charset="0"/>
              <a:buChar char="•"/>
            </a:pPr>
            <a:r>
              <a:rPr lang="en-US" sz="1400" dirty="0"/>
              <a:t>positive relationships have been observed with dietary diversity and household income</a:t>
            </a:r>
            <a:endParaRPr lang="de-DE" sz="1400" dirty="0"/>
          </a:p>
        </p:txBody>
      </p:sp>
      <p:sp>
        <p:nvSpPr>
          <p:cNvPr id="4" name="Textplatzhalter 3"/>
          <p:cNvSpPr>
            <a:spLocks noGrp="1"/>
          </p:cNvSpPr>
          <p:nvPr>
            <p:ph type="body" sz="half" idx="10"/>
          </p:nvPr>
        </p:nvSpPr>
        <p:spPr>
          <a:xfrm>
            <a:off x="107504" y="1376772"/>
            <a:ext cx="8568952" cy="365130"/>
          </a:xfrm>
        </p:spPr>
        <p:txBody>
          <a:bodyPr/>
          <a:lstStyle/>
          <a:p>
            <a:r>
              <a:rPr lang="de-DE" dirty="0" err="1"/>
              <a:t>Examples</a:t>
            </a:r>
            <a:r>
              <a:rPr lang="de-DE" dirty="0"/>
              <a:t> </a:t>
            </a:r>
            <a:r>
              <a:rPr lang="de-DE" dirty="0" err="1"/>
              <a:t>from</a:t>
            </a:r>
            <a:r>
              <a:rPr lang="de-DE" dirty="0"/>
              <a:t> ICRAF (2013)</a:t>
            </a:r>
          </a:p>
          <a:p>
            <a:endParaRPr lang="de-DE" dirty="0"/>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61</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sp>
        <p:nvSpPr>
          <p:cNvPr id="8" name="Textfeld 7">
            <a:extLst>
              <a:ext uri="{FF2B5EF4-FFF2-40B4-BE49-F238E27FC236}">
                <a16:creationId xmlns:a16="http://schemas.microsoft.com/office/drawing/2014/main" id="{00AB7F6D-692F-418F-A809-CBB3549B204B}"/>
              </a:ext>
            </a:extLst>
          </p:cNvPr>
          <p:cNvSpPr txBox="1"/>
          <p:nvPr/>
        </p:nvSpPr>
        <p:spPr>
          <a:xfrm>
            <a:off x="2267744" y="36493"/>
            <a:ext cx="4751998" cy="507831"/>
          </a:xfrm>
          <a:prstGeom prst="rect">
            <a:avLst/>
          </a:prstGeom>
          <a:noFill/>
        </p:spPr>
        <p:txBody>
          <a:bodyPr wrap="square" rtlCol="0">
            <a:spAutoFit/>
          </a:bodyPr>
          <a:lstStyle/>
          <a:p>
            <a:r>
              <a:rPr lang="en-US" sz="900" dirty="0"/>
              <a:t>Source: ICRAF (2013) Agroforestry, food and nutritional security. Background paper for the International Conference on Forests for Food Security and Nutrition, FAO, Rome, 13–15 May 2013. World Agroforestry Centre (ICRAF), Nairobi, Kenya.</a:t>
            </a:r>
            <a:endParaRPr lang="de-DE" sz="900" dirty="0"/>
          </a:p>
        </p:txBody>
      </p:sp>
    </p:spTree>
    <p:extLst>
      <p:ext uri="{BB962C8B-B14F-4D97-AF65-F5344CB8AC3E}">
        <p14:creationId xmlns:p14="http://schemas.microsoft.com/office/powerpoint/2010/main" val="26959530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3948" y="584684"/>
            <a:ext cx="4572508" cy="387333"/>
          </a:xfrm>
        </p:spPr>
        <p:txBody>
          <a:bodyPr/>
          <a:lstStyle/>
          <a:p>
            <a:pPr algn="r"/>
            <a:r>
              <a:rPr lang="de-DE" dirty="0" err="1"/>
              <a:t>Examples</a:t>
            </a:r>
            <a:r>
              <a:rPr lang="de-DE" dirty="0"/>
              <a:t> </a:t>
            </a:r>
            <a:r>
              <a:rPr lang="de-DE" dirty="0" err="1"/>
              <a:t>of</a:t>
            </a:r>
            <a:r>
              <a:rPr lang="de-DE" dirty="0"/>
              <a:t> </a:t>
            </a:r>
            <a:r>
              <a:rPr lang="de-DE" dirty="0" err="1"/>
              <a:t>agroforestry</a:t>
            </a:r>
            <a:r>
              <a:rPr lang="de-DE" dirty="0"/>
              <a:t> </a:t>
            </a:r>
            <a:r>
              <a:rPr lang="de-DE" dirty="0" err="1"/>
              <a:t>practices</a:t>
            </a:r>
            <a:endParaRPr lang="de-DE" dirty="0"/>
          </a:p>
        </p:txBody>
      </p:sp>
      <p:sp>
        <p:nvSpPr>
          <p:cNvPr id="3" name="Textplatzhalter 2"/>
          <p:cNvSpPr>
            <a:spLocks noGrp="1"/>
          </p:cNvSpPr>
          <p:nvPr>
            <p:ph type="body" sz="half" idx="2"/>
          </p:nvPr>
        </p:nvSpPr>
        <p:spPr>
          <a:xfrm>
            <a:off x="107504" y="1808820"/>
            <a:ext cx="8568952" cy="4680520"/>
          </a:xfrm>
        </p:spPr>
        <p:txBody>
          <a:bodyPr/>
          <a:lstStyle/>
          <a:p>
            <a:pPr marL="285750" indent="-285750">
              <a:buFont typeface="Arial" pitchFamily="34" charset="0"/>
              <a:buChar char="•"/>
            </a:pPr>
            <a:r>
              <a:rPr lang="en-US" dirty="0"/>
              <a:t>Export crops from smallholders: </a:t>
            </a:r>
          </a:p>
          <a:p>
            <a:pPr marL="742950" lvl="1" indent="-285750">
              <a:buFont typeface="Arial" pitchFamily="34" charset="0"/>
              <a:buChar char="•"/>
            </a:pPr>
            <a:r>
              <a:rPr lang="en-US" sz="1600" dirty="0"/>
              <a:t>Market data recorded for agroforestry tree products are sparse, but information on export value is quantified for tree commodity crops: </a:t>
            </a:r>
          </a:p>
          <a:p>
            <a:pPr marL="1200150" lvl="2" indent="-285750">
              <a:buFont typeface="Arial" pitchFamily="34" charset="0"/>
              <a:buChar char="•"/>
            </a:pPr>
            <a:r>
              <a:rPr lang="en-US" sz="1400" dirty="0"/>
              <a:t>palm oil (derived from oil palm, </a:t>
            </a:r>
            <a:r>
              <a:rPr lang="en-US" sz="1400" dirty="0" err="1"/>
              <a:t>Elaeis</a:t>
            </a:r>
            <a:r>
              <a:rPr lang="en-US" sz="1400" dirty="0"/>
              <a:t> </a:t>
            </a:r>
            <a:r>
              <a:rPr lang="en-US" sz="1400" dirty="0" err="1"/>
              <a:t>guineensis</a:t>
            </a:r>
            <a:r>
              <a:rPr lang="en-US" sz="1400" dirty="0"/>
              <a:t>)</a:t>
            </a:r>
          </a:p>
          <a:p>
            <a:pPr marL="1200150" lvl="2" indent="-285750">
              <a:buFont typeface="Arial" pitchFamily="34" charset="0"/>
              <a:buChar char="•"/>
            </a:pPr>
            <a:r>
              <a:rPr lang="en-US" sz="1400" dirty="0"/>
              <a:t>coffee (primarily from </a:t>
            </a:r>
            <a:r>
              <a:rPr lang="en-US" sz="1400" dirty="0" err="1"/>
              <a:t>Coffea</a:t>
            </a:r>
            <a:r>
              <a:rPr lang="en-US" sz="1400" dirty="0"/>
              <a:t> arabica)</a:t>
            </a:r>
          </a:p>
          <a:p>
            <a:pPr marL="1200150" lvl="2" indent="-285750">
              <a:buFont typeface="Arial" pitchFamily="34" charset="0"/>
              <a:buChar char="•"/>
            </a:pPr>
            <a:r>
              <a:rPr lang="en-US" sz="1400" dirty="0"/>
              <a:t>rubber (from </a:t>
            </a:r>
            <a:r>
              <a:rPr lang="en-US" sz="1400" dirty="0" err="1"/>
              <a:t>Hevea</a:t>
            </a:r>
            <a:r>
              <a:rPr lang="en-US" sz="1400" dirty="0"/>
              <a:t> </a:t>
            </a:r>
            <a:r>
              <a:rPr lang="en-US" sz="1400" dirty="0" err="1"/>
              <a:t>brasiliensis</a:t>
            </a:r>
            <a:r>
              <a:rPr lang="en-US" sz="1400" dirty="0"/>
              <a:t>)</a:t>
            </a:r>
          </a:p>
          <a:p>
            <a:pPr marL="1200150" lvl="2" indent="-285750">
              <a:buFont typeface="Arial" pitchFamily="34" charset="0"/>
              <a:buChar char="•"/>
            </a:pPr>
            <a:r>
              <a:rPr lang="en-US" sz="1400" dirty="0"/>
              <a:t>cocoa (from cacao, Theobroma cacao) </a:t>
            </a:r>
          </a:p>
          <a:p>
            <a:pPr marL="1200150" lvl="2" indent="-285750">
              <a:buFont typeface="Arial" pitchFamily="34" charset="0"/>
              <a:buChar char="•"/>
            </a:pPr>
            <a:r>
              <a:rPr lang="en-US" sz="1400" dirty="0"/>
              <a:t>and tea (primarily from Camellia </a:t>
            </a:r>
            <a:r>
              <a:rPr lang="en-US" sz="1400" dirty="0" err="1"/>
              <a:t>sinensis</a:t>
            </a:r>
            <a:r>
              <a:rPr lang="en-US" sz="1400" dirty="0"/>
              <a:t>)</a:t>
            </a:r>
          </a:p>
          <a:p>
            <a:pPr marL="742950" lvl="1" indent="-285750">
              <a:buFont typeface="Arial" pitchFamily="34" charset="0"/>
              <a:buChar char="•"/>
            </a:pPr>
            <a:r>
              <a:rPr lang="en-US" sz="1600" dirty="0"/>
              <a:t>Each of these is grown to a significant extent by smallholders </a:t>
            </a:r>
          </a:p>
          <a:p>
            <a:pPr marL="742950" lvl="1" indent="-285750">
              <a:buFont typeface="Arial" pitchFamily="34" charset="0"/>
              <a:buChar char="•"/>
            </a:pPr>
            <a:endParaRPr lang="en-US" sz="1600" dirty="0"/>
          </a:p>
          <a:p>
            <a:pPr marL="742950" lvl="1" indent="-285750">
              <a:buFont typeface="Arial" pitchFamily="34" charset="0"/>
              <a:buChar char="•"/>
            </a:pPr>
            <a:r>
              <a:rPr lang="en-US" sz="1600" dirty="0"/>
              <a:t>illustrated in Indonesia, 2011, small farms were estimated to contribute: </a:t>
            </a:r>
          </a:p>
          <a:p>
            <a:pPr marL="1200150" lvl="2" indent="-285750">
              <a:buFont typeface="Arial" pitchFamily="34" charset="0"/>
              <a:buChar char="•"/>
            </a:pPr>
            <a:r>
              <a:rPr lang="en-US" sz="1400" dirty="0"/>
              <a:t>42 % palm oil</a:t>
            </a:r>
          </a:p>
          <a:p>
            <a:pPr marL="1200150" lvl="2" indent="-285750">
              <a:buFont typeface="Arial" pitchFamily="34" charset="0"/>
              <a:buChar char="•"/>
            </a:pPr>
            <a:r>
              <a:rPr lang="en-US" sz="1400" dirty="0"/>
              <a:t>96 % coffee</a:t>
            </a:r>
          </a:p>
          <a:p>
            <a:pPr marL="1200150" lvl="2" indent="-285750">
              <a:buFont typeface="Arial" pitchFamily="34" charset="0"/>
              <a:buChar char="•"/>
            </a:pPr>
            <a:r>
              <a:rPr lang="en-US" sz="1400" dirty="0"/>
              <a:t>85 % rubber </a:t>
            </a:r>
          </a:p>
          <a:p>
            <a:pPr marL="1200150" lvl="2" indent="-285750">
              <a:buFont typeface="Arial" pitchFamily="34" charset="0"/>
              <a:buChar char="•"/>
            </a:pPr>
            <a:r>
              <a:rPr lang="en-US" sz="1400" dirty="0"/>
              <a:t>94 % cocoa</a:t>
            </a:r>
          </a:p>
          <a:p>
            <a:pPr marL="1200150" lvl="2" indent="-285750">
              <a:buFont typeface="Arial" pitchFamily="34" charset="0"/>
              <a:buChar char="•"/>
            </a:pPr>
            <a:r>
              <a:rPr lang="en-US" sz="1400" dirty="0"/>
              <a:t>46 % tea</a:t>
            </a:r>
          </a:p>
          <a:p>
            <a:pPr marL="742950" lvl="1" indent="-285750">
              <a:buFont typeface="Arial" pitchFamily="34" charset="0"/>
              <a:buChar char="•"/>
            </a:pPr>
            <a:r>
              <a:rPr lang="en-US" sz="1600" dirty="0"/>
              <a:t>of the country’s total production area (Government of Indonesia, 2013)</a:t>
            </a:r>
          </a:p>
        </p:txBody>
      </p:sp>
      <p:sp>
        <p:nvSpPr>
          <p:cNvPr id="4" name="Textplatzhalter 3"/>
          <p:cNvSpPr>
            <a:spLocks noGrp="1"/>
          </p:cNvSpPr>
          <p:nvPr>
            <p:ph type="body" sz="half" idx="10"/>
          </p:nvPr>
        </p:nvSpPr>
        <p:spPr>
          <a:xfrm>
            <a:off x="107504" y="1376772"/>
            <a:ext cx="8568952" cy="365130"/>
          </a:xfrm>
        </p:spPr>
        <p:txBody>
          <a:bodyPr/>
          <a:lstStyle/>
          <a:p>
            <a:r>
              <a:rPr lang="de-DE" dirty="0" err="1"/>
              <a:t>Examples</a:t>
            </a:r>
            <a:r>
              <a:rPr lang="de-DE" dirty="0"/>
              <a:t> </a:t>
            </a:r>
            <a:r>
              <a:rPr lang="de-DE" dirty="0" err="1"/>
              <a:t>from</a:t>
            </a:r>
            <a:r>
              <a:rPr lang="de-DE" dirty="0"/>
              <a:t> ICRAF (2013)</a:t>
            </a:r>
          </a:p>
          <a:p>
            <a:endParaRPr lang="de-DE" dirty="0"/>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62</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spTree>
    <p:extLst>
      <p:ext uri="{BB962C8B-B14F-4D97-AF65-F5344CB8AC3E}">
        <p14:creationId xmlns:p14="http://schemas.microsoft.com/office/powerpoint/2010/main" val="8716834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3948" y="584684"/>
            <a:ext cx="4572508" cy="387333"/>
          </a:xfrm>
        </p:spPr>
        <p:txBody>
          <a:bodyPr/>
          <a:lstStyle/>
          <a:p>
            <a:pPr algn="r"/>
            <a:r>
              <a:rPr lang="de-DE" dirty="0" err="1"/>
              <a:t>Examples</a:t>
            </a:r>
            <a:r>
              <a:rPr lang="de-DE" dirty="0"/>
              <a:t> </a:t>
            </a:r>
            <a:r>
              <a:rPr lang="de-DE" dirty="0" err="1"/>
              <a:t>of</a:t>
            </a:r>
            <a:r>
              <a:rPr lang="de-DE" dirty="0"/>
              <a:t> </a:t>
            </a:r>
            <a:r>
              <a:rPr lang="de-DE" dirty="0" err="1"/>
              <a:t>agroforestry</a:t>
            </a:r>
            <a:r>
              <a:rPr lang="de-DE" dirty="0"/>
              <a:t> </a:t>
            </a:r>
            <a:r>
              <a:rPr lang="de-DE" dirty="0" err="1"/>
              <a:t>practices</a:t>
            </a:r>
            <a:endParaRPr lang="de-DE" dirty="0"/>
          </a:p>
        </p:txBody>
      </p:sp>
      <p:sp>
        <p:nvSpPr>
          <p:cNvPr id="3" name="Textplatzhalter 2"/>
          <p:cNvSpPr>
            <a:spLocks noGrp="1"/>
          </p:cNvSpPr>
          <p:nvPr>
            <p:ph type="body" sz="half" idx="2"/>
          </p:nvPr>
        </p:nvSpPr>
        <p:spPr>
          <a:xfrm>
            <a:off x="107504" y="1808820"/>
            <a:ext cx="8568952" cy="4680520"/>
          </a:xfrm>
        </p:spPr>
        <p:txBody>
          <a:bodyPr/>
          <a:lstStyle/>
          <a:p>
            <a:pPr marL="285750" indent="-285750">
              <a:buFont typeface="Arial" pitchFamily="34" charset="0"/>
              <a:buChar char="•"/>
            </a:pPr>
            <a:r>
              <a:rPr lang="en-US" dirty="0"/>
              <a:t>Export crops from smallholders: </a:t>
            </a:r>
          </a:p>
          <a:p>
            <a:pPr marL="742950" lvl="1" indent="-285750">
              <a:buFont typeface="Arial" pitchFamily="34" charset="0"/>
              <a:buChar char="•"/>
            </a:pPr>
            <a:endParaRPr lang="en-US" sz="1600" dirty="0"/>
          </a:p>
          <a:p>
            <a:pPr marL="742950" lvl="1" indent="-285750">
              <a:buFont typeface="Arial" pitchFamily="34" charset="0"/>
              <a:buChar char="•"/>
            </a:pPr>
            <a:r>
              <a:rPr lang="en-US" sz="1600" dirty="0"/>
              <a:t>many countries do not formally differentiate between smallholder and plantation production</a:t>
            </a:r>
          </a:p>
          <a:p>
            <a:pPr marL="742950" lvl="1" indent="-285750">
              <a:buFont typeface="Arial" pitchFamily="34" charset="0"/>
              <a:buChar char="•"/>
            </a:pPr>
            <a:r>
              <a:rPr lang="en-US" sz="1600" dirty="0"/>
              <a:t>more than two‐thirds of coffee and 90 % of cocoa produced worldwide is estimated to be from smallholdings (International Coffee Organization, 2013, International Cocoa Organization, 2013)</a:t>
            </a:r>
          </a:p>
          <a:p>
            <a:pPr marL="742950" lvl="1" indent="-285750">
              <a:buFont typeface="Arial" pitchFamily="34" charset="0"/>
              <a:buChar char="•"/>
            </a:pPr>
            <a:endParaRPr lang="en-US" sz="1600" dirty="0"/>
          </a:p>
          <a:p>
            <a:pPr marL="742950" lvl="1" indent="-285750">
              <a:buFont typeface="Arial" pitchFamily="34" charset="0"/>
              <a:buChar char="•"/>
            </a:pPr>
            <a:r>
              <a:rPr lang="en-US" sz="1600" dirty="0"/>
              <a:t>Mixed agroforestry regimes can help to avoid many of negative effects of growing these commodity crops in monocultures</a:t>
            </a:r>
          </a:p>
          <a:p>
            <a:pPr marL="1200150" lvl="2" indent="-285750">
              <a:buFont typeface="Arial" pitchFamily="34" charset="0"/>
              <a:buChar char="•"/>
            </a:pPr>
            <a:r>
              <a:rPr lang="en-US" sz="1400" dirty="0"/>
              <a:t>combining tree commodities in diverse production systems with locally important food trees, staple crops, vegetables and edible fungi – such as shade coffee and shade cocoa systems – which increase or at least do not decrease commodity yields and profitability</a:t>
            </a:r>
          </a:p>
          <a:p>
            <a:pPr marL="742950" lvl="1" indent="-285750">
              <a:buFont typeface="Arial" pitchFamily="34" charset="0"/>
              <a:buChar char="•"/>
            </a:pPr>
            <a:r>
              <a:rPr lang="en-US" sz="1600" dirty="0"/>
              <a:t>Such systems have often been traditionally </a:t>
            </a:r>
            <a:r>
              <a:rPr lang="en-US" sz="1600" dirty="0" err="1"/>
              <a:t>practised</a:t>
            </a:r>
            <a:r>
              <a:rPr lang="en-US" sz="1600" dirty="0"/>
              <a:t> but are now being actively encouraged through certification and other schemes by some international purchasers of tree commodity crops</a:t>
            </a:r>
          </a:p>
          <a:p>
            <a:pPr marL="742950" lvl="1" indent="-285750">
              <a:buFont typeface="Arial" pitchFamily="34" charset="0"/>
              <a:buChar char="•"/>
            </a:pPr>
            <a:r>
              <a:rPr lang="en-US" sz="1600" dirty="0"/>
              <a:t>opportunities to develop valuable new tree commodities</a:t>
            </a:r>
            <a:endParaRPr lang="de-DE" sz="1600" dirty="0"/>
          </a:p>
        </p:txBody>
      </p:sp>
      <p:sp>
        <p:nvSpPr>
          <p:cNvPr id="4" name="Textplatzhalter 3"/>
          <p:cNvSpPr>
            <a:spLocks noGrp="1"/>
          </p:cNvSpPr>
          <p:nvPr>
            <p:ph type="body" sz="half" idx="10"/>
          </p:nvPr>
        </p:nvSpPr>
        <p:spPr>
          <a:xfrm>
            <a:off x="107504" y="1376772"/>
            <a:ext cx="8568952" cy="365130"/>
          </a:xfrm>
        </p:spPr>
        <p:txBody>
          <a:bodyPr/>
          <a:lstStyle/>
          <a:p>
            <a:r>
              <a:rPr lang="de-DE" dirty="0" err="1"/>
              <a:t>Examples</a:t>
            </a:r>
            <a:r>
              <a:rPr lang="de-DE" dirty="0"/>
              <a:t> </a:t>
            </a:r>
            <a:r>
              <a:rPr lang="de-DE" dirty="0" err="1"/>
              <a:t>from</a:t>
            </a:r>
            <a:r>
              <a:rPr lang="de-DE" dirty="0"/>
              <a:t> ICRAF (2013)</a:t>
            </a:r>
          </a:p>
          <a:p>
            <a:endParaRPr lang="de-DE" dirty="0"/>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63</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spTree>
    <p:extLst>
      <p:ext uri="{BB962C8B-B14F-4D97-AF65-F5344CB8AC3E}">
        <p14:creationId xmlns:p14="http://schemas.microsoft.com/office/powerpoint/2010/main" val="1601883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half" idx="2"/>
          </p:nvPr>
        </p:nvSpPr>
        <p:spPr>
          <a:xfrm>
            <a:off x="107504" y="1808820"/>
            <a:ext cx="8568952" cy="4680520"/>
          </a:xfrm>
        </p:spPr>
        <p:txBody>
          <a:bodyPr/>
          <a:lstStyle/>
          <a:p>
            <a:r>
              <a:rPr lang="en-US" dirty="0"/>
              <a:t>Integrating markets and cultivation to support the sustainable development of a new tree commodity crop: the case of allanblackia</a:t>
            </a:r>
          </a:p>
          <a:p>
            <a:pPr marL="285750" indent="-285750">
              <a:buFont typeface="Arial" panose="020B0604020202020204" pitchFamily="34" charset="0"/>
              <a:buChar char="•"/>
            </a:pPr>
            <a:r>
              <a:rPr lang="en-US" dirty="0"/>
              <a:t>seed of allanblackia (Allanblackia spp.), found wild in humid forests of Central, East and West Africa, yield edible oil with a significant potential of more than 100 000 </a:t>
            </a:r>
            <a:r>
              <a:rPr lang="en-US" dirty="0" err="1"/>
              <a:t>tonnes</a:t>
            </a:r>
            <a:r>
              <a:rPr lang="en-US" dirty="0"/>
              <a:t> annually in the global food market, especially as a ‘</a:t>
            </a:r>
            <a:r>
              <a:rPr lang="en-US" dirty="0" err="1"/>
              <a:t>hardstock</a:t>
            </a:r>
            <a:r>
              <a:rPr lang="en-US" dirty="0"/>
              <a:t>’ for production of healthy spreads that are low in trans‐fats </a:t>
            </a:r>
          </a:p>
          <a:p>
            <a:pPr marL="285750" indent="-285750">
              <a:buFont typeface="Arial" panose="020B0604020202020204" pitchFamily="34" charset="0"/>
              <a:buChar char="•"/>
            </a:pPr>
            <a:r>
              <a:rPr lang="en-US" dirty="0"/>
              <a:t>private–public partnership known as Novella Africa is developing a sustainable allanblackia oil business that could be worth hundreds of millions of United States dollars annually for local farmers</a:t>
            </a:r>
          </a:p>
          <a:p>
            <a:pPr marL="285750" indent="-285750">
              <a:buFont typeface="Arial" panose="020B0604020202020204" pitchFamily="34" charset="0"/>
              <a:buChar char="•"/>
            </a:pPr>
            <a:r>
              <a:rPr lang="en-US" dirty="0"/>
              <a:t>A supply chain for seed has been established in Ghana, Nigeria and the United Republic of Tanzania based on harvesting by local communities in natural forests and from trees remaining in farmland after forest clearance</a:t>
            </a:r>
          </a:p>
          <a:p>
            <a:pPr marL="285750" indent="-285750">
              <a:buFont typeface="Arial" panose="020B0604020202020204" pitchFamily="34" charset="0"/>
              <a:buChar char="•"/>
            </a:pPr>
            <a:r>
              <a:rPr lang="en-US" dirty="0"/>
              <a:t>Currently, volumes are small (hundreds of </a:t>
            </a:r>
            <a:r>
              <a:rPr lang="en-US" dirty="0" err="1"/>
              <a:t>tonnes</a:t>
            </a:r>
            <a:r>
              <a:rPr lang="en-US" dirty="0"/>
              <a:t>) and oil is being exported for food product development</a:t>
            </a:r>
          </a:p>
        </p:txBody>
      </p:sp>
      <p:sp>
        <p:nvSpPr>
          <p:cNvPr id="4" name="Textplatzhalter 3"/>
          <p:cNvSpPr>
            <a:spLocks noGrp="1"/>
          </p:cNvSpPr>
          <p:nvPr>
            <p:ph type="body" sz="half" idx="10"/>
          </p:nvPr>
        </p:nvSpPr>
        <p:spPr>
          <a:xfrm>
            <a:off x="107504" y="1376772"/>
            <a:ext cx="8568952" cy="365130"/>
          </a:xfrm>
        </p:spPr>
        <p:txBody>
          <a:bodyPr/>
          <a:lstStyle/>
          <a:p>
            <a:r>
              <a:rPr lang="de-DE" dirty="0"/>
              <a:t>Box 3</a:t>
            </a:r>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64</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sp>
        <p:nvSpPr>
          <p:cNvPr id="8" name="Titel 1">
            <a:extLst>
              <a:ext uri="{FF2B5EF4-FFF2-40B4-BE49-F238E27FC236}">
                <a16:creationId xmlns:a16="http://schemas.microsoft.com/office/drawing/2014/main" id="{6668B8C5-A010-4506-854F-9EE7E1EE9DBC}"/>
              </a:ext>
            </a:extLst>
          </p:cNvPr>
          <p:cNvSpPr>
            <a:spLocks noGrp="1"/>
          </p:cNvSpPr>
          <p:nvPr>
            <p:ph type="title"/>
          </p:nvPr>
        </p:nvSpPr>
        <p:spPr>
          <a:xfrm>
            <a:off x="4103688" y="584684"/>
            <a:ext cx="4572000" cy="387350"/>
          </a:xfrm>
        </p:spPr>
        <p:txBody>
          <a:bodyPr/>
          <a:lstStyle/>
          <a:p>
            <a:pPr algn="r"/>
            <a:r>
              <a:rPr lang="de-DE" dirty="0" err="1"/>
              <a:t>Examples</a:t>
            </a:r>
            <a:r>
              <a:rPr lang="de-DE" dirty="0"/>
              <a:t> </a:t>
            </a:r>
            <a:r>
              <a:rPr lang="de-DE" dirty="0" err="1"/>
              <a:t>of</a:t>
            </a:r>
            <a:r>
              <a:rPr lang="de-DE" dirty="0"/>
              <a:t> </a:t>
            </a:r>
            <a:r>
              <a:rPr lang="de-DE" dirty="0" err="1"/>
              <a:t>agroforestry</a:t>
            </a:r>
            <a:r>
              <a:rPr lang="de-DE" dirty="0"/>
              <a:t> </a:t>
            </a:r>
            <a:r>
              <a:rPr lang="de-DE" dirty="0" err="1"/>
              <a:t>practices</a:t>
            </a:r>
            <a:endParaRPr lang="de-DE" dirty="0"/>
          </a:p>
        </p:txBody>
      </p:sp>
    </p:spTree>
    <p:extLst>
      <p:ext uri="{BB962C8B-B14F-4D97-AF65-F5344CB8AC3E}">
        <p14:creationId xmlns:p14="http://schemas.microsoft.com/office/powerpoint/2010/main" val="42678112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half" idx="2"/>
          </p:nvPr>
        </p:nvSpPr>
        <p:spPr>
          <a:xfrm>
            <a:off x="107504" y="1808820"/>
            <a:ext cx="8568952" cy="4680520"/>
          </a:xfrm>
        </p:spPr>
        <p:txBody>
          <a:bodyPr/>
          <a:lstStyle/>
          <a:p>
            <a:r>
              <a:rPr lang="en-US" dirty="0"/>
              <a:t>Integrating markets and cultivation to support the sustainable development of a new tree commodity crop: the case of allanblackia</a:t>
            </a:r>
          </a:p>
          <a:p>
            <a:pPr marL="285750" indent="-285750">
              <a:buFont typeface="Arial" panose="020B0604020202020204" pitchFamily="34" charset="0"/>
              <a:buChar char="•"/>
            </a:pPr>
            <a:r>
              <a:rPr lang="en-US" dirty="0"/>
              <a:t>tree is being brought into cultivation by improving seed handling and developing vegetative propagation methods, and through the selection of superior genotypes</a:t>
            </a:r>
          </a:p>
          <a:p>
            <a:pPr marL="285750" indent="-285750">
              <a:buFont typeface="Arial" panose="020B0604020202020204" pitchFamily="34" charset="0"/>
              <a:buChar char="•"/>
            </a:pPr>
            <a:r>
              <a:rPr lang="en-US" dirty="0"/>
              <a:t>Tens of thousands of seedlings and clones have so far been distributed to smallholders</a:t>
            </a:r>
          </a:p>
          <a:p>
            <a:pPr marL="285750" indent="-285750">
              <a:buFont typeface="Arial" panose="020B0604020202020204" pitchFamily="34" charset="0"/>
              <a:buChar char="•"/>
            </a:pPr>
            <a:r>
              <a:rPr lang="en-US" dirty="0"/>
              <a:t>integration of allanblackia into small‐scale cocoa farms is being promoted to support more biodiverse and resilient agricultural landscapes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As allanblackia trees grow, cocoa trees provide the shade they need </a:t>
            </a:r>
          </a:p>
          <a:p>
            <a:pPr marL="285750" indent="-285750">
              <a:buFont typeface="Arial" panose="020B0604020202020204" pitchFamily="34" charset="0"/>
              <a:buChar char="•"/>
            </a:pPr>
            <a:r>
              <a:rPr lang="en-US" dirty="0"/>
              <a:t>when they are grown, they in turn will act as shade for cocoa</a:t>
            </a:r>
          </a:p>
          <a:p>
            <a:pPr marL="285750" indent="-285750">
              <a:buFont typeface="Arial" panose="020B0604020202020204" pitchFamily="34" charset="0"/>
              <a:buChar char="•"/>
            </a:pPr>
            <a:r>
              <a:rPr lang="en-US" dirty="0"/>
              <a:t>Cocoa and allanblackia provide harvests at different times of the year and – when the allanblackia trees have matured – will spread farmers’ incomes</a:t>
            </a:r>
            <a:endParaRPr lang="de-DE" dirty="0"/>
          </a:p>
        </p:txBody>
      </p:sp>
      <p:sp>
        <p:nvSpPr>
          <p:cNvPr id="4" name="Textplatzhalter 3"/>
          <p:cNvSpPr>
            <a:spLocks noGrp="1"/>
          </p:cNvSpPr>
          <p:nvPr>
            <p:ph type="body" sz="half" idx="10"/>
          </p:nvPr>
        </p:nvSpPr>
        <p:spPr>
          <a:xfrm>
            <a:off x="107504" y="1376772"/>
            <a:ext cx="8568952" cy="365130"/>
          </a:xfrm>
        </p:spPr>
        <p:txBody>
          <a:bodyPr/>
          <a:lstStyle/>
          <a:p>
            <a:r>
              <a:rPr lang="de-DE" dirty="0"/>
              <a:t>Box 3</a:t>
            </a:r>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65</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sp>
        <p:nvSpPr>
          <p:cNvPr id="8" name="Titel 1">
            <a:extLst>
              <a:ext uri="{FF2B5EF4-FFF2-40B4-BE49-F238E27FC236}">
                <a16:creationId xmlns:a16="http://schemas.microsoft.com/office/drawing/2014/main" id="{D3FAEE38-ECA2-4071-9B3D-EE14DC52CC3F}"/>
              </a:ext>
            </a:extLst>
          </p:cNvPr>
          <p:cNvSpPr>
            <a:spLocks noGrp="1"/>
          </p:cNvSpPr>
          <p:nvPr>
            <p:ph type="title"/>
          </p:nvPr>
        </p:nvSpPr>
        <p:spPr>
          <a:xfrm>
            <a:off x="4103688" y="584684"/>
            <a:ext cx="4572000" cy="387350"/>
          </a:xfrm>
        </p:spPr>
        <p:txBody>
          <a:bodyPr/>
          <a:lstStyle/>
          <a:p>
            <a:pPr algn="r"/>
            <a:r>
              <a:rPr lang="de-DE" dirty="0" err="1"/>
              <a:t>Examples</a:t>
            </a:r>
            <a:r>
              <a:rPr lang="de-DE" dirty="0"/>
              <a:t> </a:t>
            </a:r>
            <a:r>
              <a:rPr lang="de-DE" dirty="0" err="1"/>
              <a:t>of</a:t>
            </a:r>
            <a:r>
              <a:rPr lang="de-DE" dirty="0"/>
              <a:t> </a:t>
            </a:r>
            <a:r>
              <a:rPr lang="de-DE" dirty="0" err="1"/>
              <a:t>agroforestry</a:t>
            </a:r>
            <a:r>
              <a:rPr lang="de-DE" dirty="0"/>
              <a:t> </a:t>
            </a:r>
            <a:r>
              <a:rPr lang="de-DE" dirty="0" err="1"/>
              <a:t>practices</a:t>
            </a:r>
            <a:endParaRPr lang="de-DE" dirty="0"/>
          </a:p>
        </p:txBody>
      </p:sp>
    </p:spTree>
    <p:extLst>
      <p:ext uri="{BB962C8B-B14F-4D97-AF65-F5344CB8AC3E}">
        <p14:creationId xmlns:p14="http://schemas.microsoft.com/office/powerpoint/2010/main" val="4449620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half" idx="2"/>
          </p:nvPr>
        </p:nvSpPr>
        <p:spPr>
          <a:xfrm>
            <a:off x="107504" y="1808820"/>
            <a:ext cx="8568952" cy="4680520"/>
          </a:xfrm>
        </p:spPr>
        <p:txBody>
          <a:bodyPr/>
          <a:lstStyle/>
          <a:p>
            <a:endParaRPr lang="de-DE" dirty="0"/>
          </a:p>
        </p:txBody>
      </p:sp>
      <p:sp>
        <p:nvSpPr>
          <p:cNvPr id="4" name="Textplatzhalter 3"/>
          <p:cNvSpPr>
            <a:spLocks noGrp="1"/>
          </p:cNvSpPr>
          <p:nvPr>
            <p:ph type="body" sz="half" idx="10"/>
          </p:nvPr>
        </p:nvSpPr>
        <p:spPr>
          <a:xfrm>
            <a:off x="107504" y="1376772"/>
            <a:ext cx="8568952" cy="365130"/>
          </a:xfrm>
        </p:spPr>
        <p:txBody>
          <a:bodyPr/>
          <a:lstStyle/>
          <a:p>
            <a:r>
              <a:rPr lang="de-DE" dirty="0"/>
              <a:t>Allanblackia </a:t>
            </a:r>
            <a:r>
              <a:rPr lang="de-DE" dirty="0" err="1"/>
              <a:t>spp</a:t>
            </a:r>
            <a:r>
              <a:rPr lang="de-DE" dirty="0"/>
              <a:t>.</a:t>
            </a:r>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66</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sp>
        <p:nvSpPr>
          <p:cNvPr id="13" name="Titel 1">
            <a:extLst>
              <a:ext uri="{FF2B5EF4-FFF2-40B4-BE49-F238E27FC236}">
                <a16:creationId xmlns:a16="http://schemas.microsoft.com/office/drawing/2014/main" id="{4E56270A-A295-473C-929F-63546EB61670}"/>
              </a:ext>
            </a:extLst>
          </p:cNvPr>
          <p:cNvSpPr>
            <a:spLocks noGrp="1"/>
          </p:cNvSpPr>
          <p:nvPr>
            <p:ph type="title"/>
          </p:nvPr>
        </p:nvSpPr>
        <p:spPr>
          <a:xfrm>
            <a:off x="4103688" y="584684"/>
            <a:ext cx="4572000" cy="387350"/>
          </a:xfrm>
        </p:spPr>
        <p:txBody>
          <a:bodyPr/>
          <a:lstStyle/>
          <a:p>
            <a:pPr algn="r"/>
            <a:r>
              <a:rPr lang="de-DE" dirty="0" err="1"/>
              <a:t>Examples</a:t>
            </a:r>
            <a:r>
              <a:rPr lang="de-DE" dirty="0"/>
              <a:t> </a:t>
            </a:r>
            <a:r>
              <a:rPr lang="de-DE" dirty="0" err="1"/>
              <a:t>of</a:t>
            </a:r>
            <a:r>
              <a:rPr lang="de-DE" dirty="0"/>
              <a:t> </a:t>
            </a:r>
            <a:r>
              <a:rPr lang="de-DE" dirty="0" err="1"/>
              <a:t>agroforestry</a:t>
            </a:r>
            <a:r>
              <a:rPr lang="de-DE" dirty="0"/>
              <a:t> </a:t>
            </a:r>
            <a:r>
              <a:rPr lang="de-DE" dirty="0" err="1"/>
              <a:t>practices</a:t>
            </a:r>
            <a:endParaRPr lang="de-DE" dirty="0"/>
          </a:p>
        </p:txBody>
      </p:sp>
      <p:pic>
        <p:nvPicPr>
          <p:cNvPr id="8" name="Grafik 7">
            <a:extLst>
              <a:ext uri="{FF2B5EF4-FFF2-40B4-BE49-F238E27FC236}">
                <a16:creationId xmlns:a16="http://schemas.microsoft.com/office/drawing/2014/main" id="{3082A861-509F-4955-8D7F-BB5D6AEB2E95}"/>
              </a:ext>
            </a:extLst>
          </p:cNvPr>
          <p:cNvPicPr>
            <a:picLocks noChangeAspect="1"/>
          </p:cNvPicPr>
          <p:nvPr/>
        </p:nvPicPr>
        <p:blipFill>
          <a:blip r:embed="rId2"/>
          <a:stretch>
            <a:fillRect/>
          </a:stretch>
        </p:blipFill>
        <p:spPr>
          <a:xfrm>
            <a:off x="4820850" y="1267366"/>
            <a:ext cx="3840049" cy="4966942"/>
          </a:xfrm>
          <a:prstGeom prst="rect">
            <a:avLst/>
          </a:prstGeom>
        </p:spPr>
      </p:pic>
      <p:pic>
        <p:nvPicPr>
          <p:cNvPr id="11" name="Grafik 10">
            <a:extLst>
              <a:ext uri="{FF2B5EF4-FFF2-40B4-BE49-F238E27FC236}">
                <a16:creationId xmlns:a16="http://schemas.microsoft.com/office/drawing/2014/main" id="{5CC0ABEF-6660-401B-9741-16FA7D41C22A}"/>
              </a:ext>
            </a:extLst>
          </p:cNvPr>
          <p:cNvPicPr>
            <a:picLocks noChangeAspect="1"/>
          </p:cNvPicPr>
          <p:nvPr/>
        </p:nvPicPr>
        <p:blipFill>
          <a:blip r:embed="rId3"/>
          <a:stretch>
            <a:fillRect/>
          </a:stretch>
        </p:blipFill>
        <p:spPr>
          <a:xfrm>
            <a:off x="109468" y="1747081"/>
            <a:ext cx="2842351" cy="4694896"/>
          </a:xfrm>
          <a:prstGeom prst="rect">
            <a:avLst/>
          </a:prstGeom>
        </p:spPr>
      </p:pic>
      <p:pic>
        <p:nvPicPr>
          <p:cNvPr id="15" name="Grafik 14">
            <a:extLst>
              <a:ext uri="{FF2B5EF4-FFF2-40B4-BE49-F238E27FC236}">
                <a16:creationId xmlns:a16="http://schemas.microsoft.com/office/drawing/2014/main" id="{EA3529DC-EDEB-47A1-8C37-F06E472EF0B3}"/>
              </a:ext>
            </a:extLst>
          </p:cNvPr>
          <p:cNvPicPr>
            <a:picLocks noChangeAspect="1"/>
          </p:cNvPicPr>
          <p:nvPr/>
        </p:nvPicPr>
        <p:blipFill>
          <a:blip r:embed="rId4"/>
          <a:stretch>
            <a:fillRect/>
          </a:stretch>
        </p:blipFill>
        <p:spPr>
          <a:xfrm>
            <a:off x="2044474" y="3933821"/>
            <a:ext cx="4299613" cy="1568668"/>
          </a:xfrm>
          <a:prstGeom prst="rect">
            <a:avLst/>
          </a:prstGeom>
        </p:spPr>
      </p:pic>
      <p:sp>
        <p:nvSpPr>
          <p:cNvPr id="16" name="Textfeld 15">
            <a:extLst>
              <a:ext uri="{FF2B5EF4-FFF2-40B4-BE49-F238E27FC236}">
                <a16:creationId xmlns:a16="http://schemas.microsoft.com/office/drawing/2014/main" id="{47C25D55-5543-4478-9660-1F884010627B}"/>
              </a:ext>
            </a:extLst>
          </p:cNvPr>
          <p:cNvSpPr txBox="1"/>
          <p:nvPr/>
        </p:nvSpPr>
        <p:spPr>
          <a:xfrm>
            <a:off x="2049525" y="5761528"/>
            <a:ext cx="5615640" cy="707886"/>
          </a:xfrm>
          <a:prstGeom prst="rect">
            <a:avLst/>
          </a:prstGeom>
          <a:noFill/>
        </p:spPr>
        <p:txBody>
          <a:bodyPr wrap="none" rtlCol="0">
            <a:spAutoFit/>
          </a:bodyPr>
          <a:lstStyle/>
          <a:p>
            <a:r>
              <a:rPr lang="de-DE" sz="1000" dirty="0"/>
              <a:t>Tropical </a:t>
            </a:r>
            <a:r>
              <a:rPr lang="de-DE" sz="1000" dirty="0" err="1"/>
              <a:t>Agroforestry</a:t>
            </a:r>
            <a:r>
              <a:rPr lang="de-DE" sz="1000" dirty="0"/>
              <a:t>, 2014, Alain </a:t>
            </a:r>
            <a:r>
              <a:rPr lang="de-DE" sz="1000" dirty="0" err="1"/>
              <a:t>Atangana</a:t>
            </a:r>
            <a:r>
              <a:rPr lang="de-DE" sz="1000" dirty="0"/>
              <a:t>, S. 134, </a:t>
            </a:r>
          </a:p>
          <a:p>
            <a:r>
              <a:rPr lang="de-DE" sz="1000" dirty="0"/>
              <a:t>https://www.valentine.gr/linkOfTheMonth-july2020.php (11.11.2020, 10:24)</a:t>
            </a:r>
          </a:p>
          <a:p>
            <a:r>
              <a:rPr lang="de-DE" sz="1000" dirty="0"/>
              <a:t>https://manandnature.org/en/ingredients-en/306-allanblackia-en, 11.11.2020, 11:22</a:t>
            </a:r>
            <a:br>
              <a:rPr lang="de-DE" sz="1000" dirty="0"/>
            </a:br>
            <a:r>
              <a:rPr lang="de-DE" sz="1000" dirty="0"/>
              <a:t>http://www.takepart.com/article/2015/12/18/african-tree-could-help-replace-palm-oil (11.11.2020, 11:24)</a:t>
            </a:r>
          </a:p>
        </p:txBody>
      </p:sp>
      <p:pic>
        <p:nvPicPr>
          <p:cNvPr id="17" name="Grafik 16">
            <a:extLst>
              <a:ext uri="{FF2B5EF4-FFF2-40B4-BE49-F238E27FC236}">
                <a16:creationId xmlns:a16="http://schemas.microsoft.com/office/drawing/2014/main" id="{CE2AC71B-AE20-4BA3-9CA2-FFF93D92B29F}"/>
              </a:ext>
            </a:extLst>
          </p:cNvPr>
          <p:cNvPicPr>
            <a:picLocks noChangeAspect="1"/>
          </p:cNvPicPr>
          <p:nvPr/>
        </p:nvPicPr>
        <p:blipFill>
          <a:blip r:embed="rId5"/>
          <a:stretch>
            <a:fillRect/>
          </a:stretch>
        </p:blipFill>
        <p:spPr>
          <a:xfrm>
            <a:off x="2406878" y="1827570"/>
            <a:ext cx="3205795" cy="2155328"/>
          </a:xfrm>
          <a:prstGeom prst="rect">
            <a:avLst/>
          </a:prstGeom>
        </p:spPr>
      </p:pic>
    </p:spTree>
    <p:extLst>
      <p:ext uri="{BB962C8B-B14F-4D97-AF65-F5344CB8AC3E}">
        <p14:creationId xmlns:p14="http://schemas.microsoft.com/office/powerpoint/2010/main" val="7148510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half" idx="2"/>
          </p:nvPr>
        </p:nvSpPr>
        <p:spPr>
          <a:xfrm>
            <a:off x="107504" y="1808820"/>
            <a:ext cx="8568952" cy="4680520"/>
          </a:xfrm>
        </p:spPr>
        <p:txBody>
          <a:bodyPr/>
          <a:lstStyle/>
          <a:p>
            <a:endParaRPr lang="de-DE" dirty="0"/>
          </a:p>
        </p:txBody>
      </p:sp>
      <p:sp>
        <p:nvSpPr>
          <p:cNvPr id="4" name="Textplatzhalter 3"/>
          <p:cNvSpPr>
            <a:spLocks noGrp="1"/>
          </p:cNvSpPr>
          <p:nvPr>
            <p:ph type="body" sz="half" idx="10"/>
          </p:nvPr>
        </p:nvSpPr>
        <p:spPr>
          <a:xfrm>
            <a:off x="107504" y="1376772"/>
            <a:ext cx="8568952" cy="365130"/>
          </a:xfrm>
        </p:spPr>
        <p:txBody>
          <a:bodyPr/>
          <a:lstStyle/>
          <a:p>
            <a:r>
              <a:rPr lang="en-US" dirty="0"/>
              <a:t>Oil from allanblackia tree offers new sources of income</a:t>
            </a:r>
            <a:endParaRPr lang="de-DE" dirty="0"/>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67</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pic>
        <p:nvPicPr>
          <p:cNvPr id="8" name="Grafik 7">
            <a:extLst>
              <a:ext uri="{FF2B5EF4-FFF2-40B4-BE49-F238E27FC236}">
                <a16:creationId xmlns:a16="http://schemas.microsoft.com/office/drawing/2014/main" id="{83D1BFFB-57E7-4AE2-8833-BF3A7B33F5C7}"/>
              </a:ext>
            </a:extLst>
          </p:cNvPr>
          <p:cNvPicPr>
            <a:picLocks noChangeAspect="1"/>
          </p:cNvPicPr>
          <p:nvPr/>
        </p:nvPicPr>
        <p:blipFill>
          <a:blip r:embed="rId3"/>
          <a:stretch>
            <a:fillRect/>
          </a:stretch>
        </p:blipFill>
        <p:spPr>
          <a:xfrm>
            <a:off x="1061231" y="1664804"/>
            <a:ext cx="6661498" cy="4708901"/>
          </a:xfrm>
          <a:prstGeom prst="rect">
            <a:avLst/>
          </a:prstGeom>
        </p:spPr>
      </p:pic>
      <p:sp>
        <p:nvSpPr>
          <p:cNvPr id="9" name="Textfeld 8">
            <a:extLst>
              <a:ext uri="{FF2B5EF4-FFF2-40B4-BE49-F238E27FC236}">
                <a16:creationId xmlns:a16="http://schemas.microsoft.com/office/drawing/2014/main" id="{8BE7DE1E-6681-465E-B09B-F0FBB219E3C4}"/>
              </a:ext>
            </a:extLst>
          </p:cNvPr>
          <p:cNvSpPr txBox="1"/>
          <p:nvPr/>
        </p:nvSpPr>
        <p:spPr>
          <a:xfrm>
            <a:off x="35496" y="6215175"/>
            <a:ext cx="8749730" cy="400110"/>
          </a:xfrm>
          <a:prstGeom prst="rect">
            <a:avLst/>
          </a:prstGeom>
          <a:noFill/>
        </p:spPr>
        <p:txBody>
          <a:bodyPr wrap="square" rtlCol="0">
            <a:spAutoFit/>
          </a:bodyPr>
          <a:lstStyle/>
          <a:p>
            <a:r>
              <a:rPr lang="de-DE" sz="1000" dirty="0"/>
              <a:t>https://www.unilever.com/sustainable-living/enhancing-livelihoods/inclusive-business/connecting-with-smallholder-farmers-to-enhance-livelihoods/mapping-our-farmers-programmes/tanzania.html (11.11.2020, 11:01)</a:t>
            </a:r>
          </a:p>
        </p:txBody>
      </p:sp>
      <p:sp>
        <p:nvSpPr>
          <p:cNvPr id="10" name="Titel 1">
            <a:extLst>
              <a:ext uri="{FF2B5EF4-FFF2-40B4-BE49-F238E27FC236}">
                <a16:creationId xmlns:a16="http://schemas.microsoft.com/office/drawing/2014/main" id="{660B5346-A6B0-41C0-A0B0-C2654492C197}"/>
              </a:ext>
            </a:extLst>
          </p:cNvPr>
          <p:cNvSpPr>
            <a:spLocks noGrp="1"/>
          </p:cNvSpPr>
          <p:nvPr>
            <p:ph type="title"/>
          </p:nvPr>
        </p:nvSpPr>
        <p:spPr>
          <a:xfrm>
            <a:off x="4103688" y="584684"/>
            <a:ext cx="4572000" cy="387350"/>
          </a:xfrm>
        </p:spPr>
        <p:txBody>
          <a:bodyPr/>
          <a:lstStyle/>
          <a:p>
            <a:pPr algn="r"/>
            <a:r>
              <a:rPr lang="de-DE" dirty="0" err="1"/>
              <a:t>Examples</a:t>
            </a:r>
            <a:r>
              <a:rPr lang="de-DE" dirty="0"/>
              <a:t> </a:t>
            </a:r>
            <a:r>
              <a:rPr lang="de-DE" dirty="0" err="1"/>
              <a:t>of</a:t>
            </a:r>
            <a:r>
              <a:rPr lang="de-DE" dirty="0"/>
              <a:t> </a:t>
            </a:r>
            <a:r>
              <a:rPr lang="de-DE" dirty="0" err="1"/>
              <a:t>agroforestry</a:t>
            </a:r>
            <a:r>
              <a:rPr lang="de-DE" dirty="0"/>
              <a:t> </a:t>
            </a:r>
            <a:r>
              <a:rPr lang="de-DE" dirty="0" err="1"/>
              <a:t>practices</a:t>
            </a:r>
            <a:endParaRPr lang="de-DE" dirty="0"/>
          </a:p>
        </p:txBody>
      </p:sp>
    </p:spTree>
    <p:extLst>
      <p:ext uri="{BB962C8B-B14F-4D97-AF65-F5344CB8AC3E}">
        <p14:creationId xmlns:p14="http://schemas.microsoft.com/office/powerpoint/2010/main" val="10589441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51920" y="188640"/>
            <a:ext cx="4896544" cy="972108"/>
          </a:xfrm>
        </p:spPr>
        <p:txBody>
          <a:bodyPr/>
          <a:lstStyle/>
          <a:p>
            <a:pPr algn="r"/>
            <a:r>
              <a:rPr lang="en-US" dirty="0"/>
              <a:t>Challenges for agroforestry </a:t>
            </a:r>
            <a:br>
              <a:rPr lang="en-US" dirty="0"/>
            </a:br>
            <a:r>
              <a:rPr lang="en-US" dirty="0"/>
              <a:t>– OR – </a:t>
            </a:r>
            <a:br>
              <a:rPr lang="en-US" dirty="0"/>
            </a:br>
            <a:r>
              <a:rPr lang="en-US" dirty="0"/>
              <a:t>Why not to practice agroforestry</a:t>
            </a:r>
            <a:endParaRPr lang="de-DE" dirty="0"/>
          </a:p>
        </p:txBody>
      </p:sp>
      <p:sp>
        <p:nvSpPr>
          <p:cNvPr id="3" name="Textplatzhalter 2"/>
          <p:cNvSpPr>
            <a:spLocks noGrp="1"/>
          </p:cNvSpPr>
          <p:nvPr>
            <p:ph type="body" sz="half" idx="2"/>
          </p:nvPr>
        </p:nvSpPr>
        <p:spPr>
          <a:xfrm>
            <a:off x="107504" y="1808820"/>
            <a:ext cx="8568952" cy="4680520"/>
          </a:xfrm>
        </p:spPr>
        <p:txBody>
          <a:bodyPr/>
          <a:lstStyle/>
          <a:p>
            <a:pPr marL="285750" indent="-285750">
              <a:buFont typeface="Arial" pitchFamily="34" charset="0"/>
              <a:buChar char="•"/>
            </a:pPr>
            <a:r>
              <a:rPr lang="en-US" dirty="0"/>
              <a:t>First, policies regarding land tenure: </a:t>
            </a:r>
          </a:p>
          <a:p>
            <a:pPr marL="742950" lvl="1" indent="-285750">
              <a:buFont typeface="Arial" pitchFamily="34" charset="0"/>
              <a:buChar char="•"/>
            </a:pPr>
            <a:r>
              <a:rPr lang="en-US" sz="1600" dirty="0"/>
              <a:t>Land tenure rights are particularly important for agroforestry compared with other agricultural practices </a:t>
            </a:r>
          </a:p>
          <a:p>
            <a:pPr marL="1200150" lvl="2" indent="-285750">
              <a:buFont typeface="Arial" pitchFamily="34" charset="0"/>
              <a:buChar char="•"/>
            </a:pPr>
            <a:r>
              <a:rPr lang="en-US" sz="1400" dirty="0"/>
              <a:t>because of the relatively long period that may be required to </a:t>
            </a:r>
            <a:r>
              <a:rPr lang="en-US" sz="1400" dirty="0" err="1"/>
              <a:t>realise</a:t>
            </a:r>
            <a:r>
              <a:rPr lang="en-US" sz="1400" dirty="0"/>
              <a:t> benefits</a:t>
            </a:r>
          </a:p>
          <a:p>
            <a:pPr marL="742950" lvl="1" indent="-285750">
              <a:buFont typeface="Arial" pitchFamily="34" charset="0"/>
              <a:buChar char="•"/>
            </a:pPr>
            <a:r>
              <a:rPr lang="en-US" sz="1600" dirty="0"/>
              <a:t>Sometimes, policies on ownership have perverse effects</a:t>
            </a:r>
          </a:p>
          <a:p>
            <a:pPr marL="1200150" lvl="2" indent="-285750">
              <a:buFont typeface="Arial" pitchFamily="34" charset="0"/>
              <a:buChar char="•"/>
            </a:pPr>
            <a:r>
              <a:rPr lang="en-US" sz="1400" dirty="0"/>
              <a:t>for example when regulations designed to control the harvesting, cutting or sale of tree products from forests are applied to farmland and limit the ability to use planted trees as substitutes for a wild resource</a:t>
            </a:r>
          </a:p>
          <a:p>
            <a:pPr marL="285750" indent="-285750">
              <a:buFont typeface="Arial" pitchFamily="34" charset="0"/>
              <a:buChar char="•"/>
            </a:pPr>
            <a:r>
              <a:rPr lang="en-US" dirty="0"/>
              <a:t>Second, policies that determine how farmers obtain seeds, seedlings and clones of a wide range of tree species suitable for their various planting requirements: </a:t>
            </a:r>
          </a:p>
          <a:p>
            <a:pPr marL="742950" lvl="1" indent="-285750">
              <a:buFont typeface="Arial" pitchFamily="34" charset="0"/>
              <a:buChar char="•"/>
            </a:pPr>
            <a:r>
              <a:rPr lang="en-US" sz="1600" dirty="0"/>
              <a:t>current policies often slow the adoption of agroforestry</a:t>
            </a:r>
          </a:p>
          <a:p>
            <a:pPr marL="285750" indent="-285750">
              <a:buFont typeface="Arial" pitchFamily="34" charset="0"/>
              <a:buChar char="•"/>
            </a:pPr>
            <a:r>
              <a:rPr lang="en-US" dirty="0"/>
              <a:t>Third, the current policy environment often does not recognize agroforestry options as an attractive investment area in agriculture: </a:t>
            </a:r>
          </a:p>
          <a:p>
            <a:pPr marL="742950" lvl="1" indent="-285750">
              <a:buFont typeface="Arial" pitchFamily="34" charset="0"/>
              <a:buChar char="•"/>
            </a:pPr>
            <a:r>
              <a:rPr lang="en-US" sz="1600" dirty="0"/>
              <a:t>e.g. governments often subsidize the provision of artificial fertilizers to enhance staple crop yields. </a:t>
            </a:r>
          </a:p>
          <a:p>
            <a:pPr marL="285750" indent="-285750">
              <a:buFont typeface="Arial" pitchFamily="34" charset="0"/>
              <a:buChar char="•"/>
            </a:pPr>
            <a:endParaRPr lang="en-US" dirty="0"/>
          </a:p>
          <a:p>
            <a:pPr marL="285750" indent="-285750">
              <a:buFont typeface="Arial" pitchFamily="34" charset="0"/>
              <a:buChar char="•"/>
            </a:pPr>
            <a:r>
              <a:rPr lang="en-US" dirty="0"/>
              <a:t>This however, discourages the adoption of improved fallow technologies that could ultimately increase staple crop production more cost effectively and sustainably</a:t>
            </a:r>
          </a:p>
          <a:p>
            <a:pPr marL="285750" indent="-285750">
              <a:buFont typeface="Arial" pitchFamily="34" charset="0"/>
              <a:buChar char="•"/>
            </a:pPr>
            <a:endParaRPr lang="de-DE" dirty="0"/>
          </a:p>
        </p:txBody>
      </p:sp>
      <p:sp>
        <p:nvSpPr>
          <p:cNvPr id="4" name="Textplatzhalter 3"/>
          <p:cNvSpPr>
            <a:spLocks noGrp="1"/>
          </p:cNvSpPr>
          <p:nvPr>
            <p:ph type="body" sz="half" idx="10"/>
          </p:nvPr>
        </p:nvSpPr>
        <p:spPr>
          <a:xfrm>
            <a:off x="107504" y="1376772"/>
            <a:ext cx="8568952" cy="365130"/>
          </a:xfrm>
        </p:spPr>
        <p:txBody>
          <a:bodyPr/>
          <a:lstStyle/>
          <a:p>
            <a:r>
              <a:rPr lang="de-DE" dirty="0" err="1"/>
              <a:t>Policy</a:t>
            </a:r>
            <a:r>
              <a:rPr lang="de-DE" dirty="0"/>
              <a:t> </a:t>
            </a:r>
            <a:r>
              <a:rPr lang="de-DE" dirty="0" err="1"/>
              <a:t>constraints</a:t>
            </a:r>
            <a:endParaRPr lang="de-DE" dirty="0"/>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68</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spTree>
    <p:extLst>
      <p:ext uri="{BB962C8B-B14F-4D97-AF65-F5344CB8AC3E}">
        <p14:creationId xmlns:p14="http://schemas.microsoft.com/office/powerpoint/2010/main" val="37779028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half" idx="2"/>
          </p:nvPr>
        </p:nvSpPr>
        <p:spPr>
          <a:xfrm>
            <a:off x="107504" y="1808820"/>
            <a:ext cx="8568952" cy="4680520"/>
          </a:xfrm>
        </p:spPr>
        <p:txBody>
          <a:bodyPr/>
          <a:lstStyle/>
          <a:p>
            <a:pPr marL="285750" indent="-285750">
              <a:buFont typeface="Arial" pitchFamily="34" charset="0"/>
              <a:buChar char="•"/>
            </a:pPr>
            <a:r>
              <a:rPr lang="en-US" dirty="0"/>
              <a:t>For many tree products, markets are poorly structured and coordinated </a:t>
            </a:r>
          </a:p>
          <a:p>
            <a:pPr marL="285750" indent="-285750">
              <a:buFont typeface="Arial" pitchFamily="34" charset="0"/>
              <a:buChar char="•"/>
            </a:pPr>
            <a:r>
              <a:rPr lang="en-US" dirty="0"/>
              <a:t>This results in low and unstable returns to farmers and high prices for buyers of tree foods</a:t>
            </a:r>
          </a:p>
          <a:p>
            <a:pPr marL="742950" lvl="1" indent="-285750">
              <a:buFont typeface="Arial" pitchFamily="34" charset="0"/>
              <a:buChar char="•"/>
            </a:pPr>
            <a:r>
              <a:rPr lang="en-US" sz="1600" dirty="0"/>
              <a:t>which limits their consumption</a:t>
            </a:r>
            <a:endParaRPr lang="de-DE" sz="1600" dirty="0"/>
          </a:p>
        </p:txBody>
      </p:sp>
      <p:sp>
        <p:nvSpPr>
          <p:cNvPr id="4" name="Textplatzhalter 3"/>
          <p:cNvSpPr>
            <a:spLocks noGrp="1"/>
          </p:cNvSpPr>
          <p:nvPr>
            <p:ph type="body" sz="half" idx="10"/>
          </p:nvPr>
        </p:nvSpPr>
        <p:spPr>
          <a:xfrm>
            <a:off x="107504" y="1376772"/>
            <a:ext cx="8568952" cy="365130"/>
          </a:xfrm>
        </p:spPr>
        <p:txBody>
          <a:bodyPr/>
          <a:lstStyle/>
          <a:p>
            <a:r>
              <a:rPr lang="de-DE" dirty="0"/>
              <a:t>Market </a:t>
            </a:r>
            <a:r>
              <a:rPr lang="de-DE" dirty="0" err="1"/>
              <a:t>constraints</a:t>
            </a:r>
            <a:endParaRPr lang="de-DE" dirty="0"/>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69</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sp>
        <p:nvSpPr>
          <p:cNvPr id="9" name="Titel 1"/>
          <p:cNvSpPr txBox="1">
            <a:spLocks/>
          </p:cNvSpPr>
          <p:nvPr/>
        </p:nvSpPr>
        <p:spPr bwMode="auto">
          <a:xfrm>
            <a:off x="3851920" y="188640"/>
            <a:ext cx="4896544" cy="97210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200">
                <a:solidFill>
                  <a:schemeClr val="accent1"/>
                </a:solidFill>
                <a:latin typeface="+mj-lt"/>
                <a:ea typeface="+mj-ea"/>
                <a:cs typeface="+mj-cs"/>
              </a:defRPr>
            </a:lvl1pPr>
            <a:lvl2pPr algn="l" rtl="0" eaLnBrk="0" fontAlgn="base" hangingPunct="0">
              <a:spcBef>
                <a:spcPct val="0"/>
              </a:spcBef>
              <a:spcAft>
                <a:spcPct val="0"/>
              </a:spcAft>
              <a:defRPr sz="2200">
                <a:solidFill>
                  <a:schemeClr val="tx2"/>
                </a:solidFill>
                <a:latin typeface="Verdana" pitchFamily="34" charset="0"/>
              </a:defRPr>
            </a:lvl2pPr>
            <a:lvl3pPr algn="l" rtl="0" eaLnBrk="0" fontAlgn="base" hangingPunct="0">
              <a:spcBef>
                <a:spcPct val="0"/>
              </a:spcBef>
              <a:spcAft>
                <a:spcPct val="0"/>
              </a:spcAft>
              <a:defRPr sz="2200">
                <a:solidFill>
                  <a:schemeClr val="tx2"/>
                </a:solidFill>
                <a:latin typeface="Verdana" pitchFamily="34" charset="0"/>
              </a:defRPr>
            </a:lvl3pPr>
            <a:lvl4pPr algn="l" rtl="0" eaLnBrk="0" fontAlgn="base" hangingPunct="0">
              <a:spcBef>
                <a:spcPct val="0"/>
              </a:spcBef>
              <a:spcAft>
                <a:spcPct val="0"/>
              </a:spcAft>
              <a:defRPr sz="2200">
                <a:solidFill>
                  <a:schemeClr val="tx2"/>
                </a:solidFill>
                <a:latin typeface="Verdana" pitchFamily="34" charset="0"/>
              </a:defRPr>
            </a:lvl4pPr>
            <a:lvl5pPr algn="l" rtl="0" eaLnBrk="0" fontAlgn="base" hangingPunct="0">
              <a:spcBef>
                <a:spcPct val="0"/>
              </a:spcBef>
              <a:spcAft>
                <a:spcPct val="0"/>
              </a:spcAft>
              <a:defRPr sz="2200">
                <a:solidFill>
                  <a:schemeClr val="tx2"/>
                </a:solidFill>
                <a:latin typeface="Verdana" pitchFamily="34" charset="0"/>
              </a:defRPr>
            </a:lvl5pPr>
            <a:lvl6pPr marL="457200" algn="l" rtl="0" fontAlgn="base">
              <a:spcBef>
                <a:spcPct val="0"/>
              </a:spcBef>
              <a:spcAft>
                <a:spcPct val="0"/>
              </a:spcAft>
              <a:defRPr sz="2200">
                <a:solidFill>
                  <a:schemeClr val="tx2"/>
                </a:solidFill>
                <a:latin typeface="Verdana" pitchFamily="34" charset="0"/>
              </a:defRPr>
            </a:lvl6pPr>
            <a:lvl7pPr marL="914400" algn="l" rtl="0" fontAlgn="base">
              <a:spcBef>
                <a:spcPct val="0"/>
              </a:spcBef>
              <a:spcAft>
                <a:spcPct val="0"/>
              </a:spcAft>
              <a:defRPr sz="2200">
                <a:solidFill>
                  <a:schemeClr val="tx2"/>
                </a:solidFill>
                <a:latin typeface="Verdana" pitchFamily="34" charset="0"/>
              </a:defRPr>
            </a:lvl7pPr>
            <a:lvl8pPr marL="1371600" algn="l" rtl="0" fontAlgn="base">
              <a:spcBef>
                <a:spcPct val="0"/>
              </a:spcBef>
              <a:spcAft>
                <a:spcPct val="0"/>
              </a:spcAft>
              <a:defRPr sz="2200">
                <a:solidFill>
                  <a:schemeClr val="tx2"/>
                </a:solidFill>
                <a:latin typeface="Verdana" pitchFamily="34" charset="0"/>
              </a:defRPr>
            </a:lvl8pPr>
            <a:lvl9pPr marL="1828800" algn="l" rtl="0" fontAlgn="base">
              <a:spcBef>
                <a:spcPct val="0"/>
              </a:spcBef>
              <a:spcAft>
                <a:spcPct val="0"/>
              </a:spcAft>
              <a:defRPr sz="2200">
                <a:solidFill>
                  <a:schemeClr val="tx2"/>
                </a:solidFill>
                <a:latin typeface="Verdana" pitchFamily="34" charset="0"/>
              </a:defRPr>
            </a:lvl9pPr>
          </a:lstStyle>
          <a:p>
            <a:pPr algn="r"/>
            <a:r>
              <a:rPr lang="en-US"/>
              <a:t>Challenges for agroforestry </a:t>
            </a:r>
            <a:br>
              <a:rPr lang="en-US"/>
            </a:br>
            <a:r>
              <a:rPr lang="en-US"/>
              <a:t>– OR – </a:t>
            </a:r>
            <a:br>
              <a:rPr lang="en-US"/>
            </a:br>
            <a:r>
              <a:rPr lang="en-US"/>
              <a:t>Why not to practice agroforestry</a:t>
            </a:r>
            <a:endParaRPr lang="de-DE" dirty="0"/>
          </a:p>
        </p:txBody>
      </p:sp>
    </p:spTree>
    <p:extLst>
      <p:ext uri="{BB962C8B-B14F-4D97-AF65-F5344CB8AC3E}">
        <p14:creationId xmlns:p14="http://schemas.microsoft.com/office/powerpoint/2010/main" val="1791911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3948" y="692696"/>
            <a:ext cx="4572508" cy="387333"/>
          </a:xfrm>
        </p:spPr>
        <p:txBody>
          <a:bodyPr/>
          <a:lstStyle/>
          <a:p>
            <a:pPr algn="r"/>
            <a:r>
              <a:rPr lang="de-DE" dirty="0" err="1"/>
              <a:t>What</a:t>
            </a:r>
            <a:r>
              <a:rPr lang="de-DE" dirty="0"/>
              <a:t> </a:t>
            </a:r>
            <a:r>
              <a:rPr lang="de-DE" dirty="0" err="1"/>
              <a:t>is</a:t>
            </a:r>
            <a:r>
              <a:rPr lang="de-DE" dirty="0"/>
              <a:t> </a:t>
            </a:r>
            <a:r>
              <a:rPr lang="de-DE" dirty="0" err="1"/>
              <a:t>agroforestry</a:t>
            </a:r>
            <a:r>
              <a:rPr lang="de-DE" dirty="0"/>
              <a:t>?</a:t>
            </a:r>
          </a:p>
        </p:txBody>
      </p:sp>
      <p:sp>
        <p:nvSpPr>
          <p:cNvPr id="3" name="Textplatzhalter 2"/>
          <p:cNvSpPr>
            <a:spLocks noGrp="1"/>
          </p:cNvSpPr>
          <p:nvPr>
            <p:ph type="body" sz="half" idx="2"/>
          </p:nvPr>
        </p:nvSpPr>
        <p:spPr>
          <a:xfrm>
            <a:off x="107504" y="1808820"/>
            <a:ext cx="8568952" cy="4680520"/>
          </a:xfrm>
        </p:spPr>
        <p:txBody>
          <a:bodyPr/>
          <a:lstStyle/>
          <a:p>
            <a:pPr marL="285750" indent="-285750">
              <a:buFont typeface="Arial" pitchFamily="34" charset="0"/>
              <a:buChar char="•"/>
            </a:pPr>
            <a:endParaRPr lang="en-US" dirty="0"/>
          </a:p>
          <a:p>
            <a:pPr marL="285750" indent="-285750">
              <a:buFont typeface="Arial" pitchFamily="34" charset="0"/>
              <a:buChar char="•"/>
            </a:pPr>
            <a:r>
              <a:rPr lang="en-US" dirty="0"/>
              <a:t>Simultaneous vs. sequential agroforestry systems:</a:t>
            </a:r>
          </a:p>
          <a:p>
            <a:pPr marL="742950" lvl="1" indent="-285750">
              <a:buFont typeface="Arial" pitchFamily="34" charset="0"/>
              <a:buChar char="•"/>
            </a:pPr>
            <a:r>
              <a:rPr lang="en-US" sz="1600" dirty="0"/>
              <a:t>Simultaneous agroforestry systems: </a:t>
            </a:r>
          </a:p>
          <a:p>
            <a:pPr marL="1200150" lvl="2" indent="-285750">
              <a:buFont typeface="Arial" pitchFamily="34" charset="0"/>
              <a:buChar char="•"/>
            </a:pPr>
            <a:r>
              <a:rPr lang="en-US" sz="1400" dirty="0"/>
              <a:t>tree and crop components occupy same land unit at the same time </a:t>
            </a:r>
          </a:p>
          <a:p>
            <a:pPr marL="1200150" lvl="2" indent="-285750">
              <a:buFont typeface="Arial" pitchFamily="34" charset="0"/>
              <a:buChar char="•"/>
            </a:pPr>
            <a:r>
              <a:rPr lang="en-US" sz="1400" dirty="0"/>
              <a:t>significant overlap in growth cycles of tree/crop components</a:t>
            </a:r>
          </a:p>
          <a:p>
            <a:pPr marL="1200150" lvl="2" indent="-285750">
              <a:buFont typeface="Arial" pitchFamily="34" charset="0"/>
              <a:buChar char="•"/>
            </a:pPr>
            <a:r>
              <a:rPr lang="en-US" sz="1400" dirty="0"/>
              <a:t>Result: direct interaction between tree and crop species</a:t>
            </a:r>
          </a:p>
          <a:p>
            <a:pPr marL="1200150" lvl="2" indent="-285750">
              <a:buFont typeface="Arial" pitchFamily="34" charset="0"/>
              <a:buChar char="•"/>
            </a:pPr>
            <a:r>
              <a:rPr lang="en-US" sz="1400" dirty="0"/>
              <a:t>include alley cropping, parklands, fodder/protein banks, live fences, boundary markings and home gardens</a:t>
            </a:r>
          </a:p>
          <a:p>
            <a:pPr marL="742950" lvl="1" indent="-285750">
              <a:buFont typeface="Arial" pitchFamily="34" charset="0"/>
              <a:buChar char="•"/>
            </a:pPr>
            <a:r>
              <a:rPr lang="en-US" sz="1600" dirty="0"/>
              <a:t>Sequential agroforestry systems: </a:t>
            </a:r>
          </a:p>
          <a:p>
            <a:pPr marL="1200150" lvl="2" indent="-285750">
              <a:buFont typeface="Arial" pitchFamily="34" charset="0"/>
              <a:buChar char="•"/>
            </a:pPr>
            <a:r>
              <a:rPr lang="en-US" sz="1400" dirty="0"/>
              <a:t>trees and crops occupy same land unit at different times and interaction between them is indirect </a:t>
            </a:r>
          </a:p>
          <a:p>
            <a:pPr marL="1200150" lvl="2" indent="-285750">
              <a:buFont typeface="Arial" pitchFamily="34" charset="0"/>
              <a:buChar char="•"/>
            </a:pPr>
            <a:r>
              <a:rPr lang="en-US" sz="1400" dirty="0"/>
              <a:t>(growth of crop and tree components occur at different times even when both components may been planted at the same time. One component species may grow rapidly, while the other grows slowly. Nutrient uptake peaks of component species may also occur in sequence, which makes species complementary in use of soil resources.) </a:t>
            </a:r>
          </a:p>
          <a:p>
            <a:pPr marL="1200150" lvl="2" indent="-285750">
              <a:buFont typeface="Arial" pitchFamily="34" charset="0"/>
              <a:buChar char="•"/>
            </a:pPr>
            <a:r>
              <a:rPr lang="en-US" sz="1400" dirty="0"/>
              <a:t>Examples: improved fallows and rotational woodlots</a:t>
            </a:r>
            <a:br>
              <a:rPr lang="en-US" sz="1400" dirty="0"/>
            </a:br>
            <a:r>
              <a:rPr lang="en-US" sz="1400" dirty="0"/>
              <a:t>In sequential systems, farmer utilizes residual effects of trees</a:t>
            </a:r>
          </a:p>
          <a:p>
            <a:pPr marL="1200150" lvl="2" indent="-285750">
              <a:buFont typeface="Arial" pitchFamily="34" charset="0"/>
              <a:buChar char="•"/>
            </a:pPr>
            <a:r>
              <a:rPr lang="en-US" sz="1400" dirty="0"/>
              <a:t>in shifting cultivation, farmers cut and burn trees and plant a new crop which depends on accumulated ash </a:t>
            </a:r>
          </a:p>
          <a:p>
            <a:pPr marL="1200150" lvl="2" indent="-285750">
              <a:buFont typeface="Arial" pitchFamily="34" charset="0"/>
              <a:buChar char="•"/>
            </a:pPr>
            <a:r>
              <a:rPr lang="en-US" sz="1400" dirty="0"/>
              <a:t>In improved fallows, nitrogen fixing trees are deliberately planted to improve soil physical conditions and soil fertility, which benefits subsequent crops grown after harvesting trees</a:t>
            </a:r>
          </a:p>
          <a:p>
            <a:pPr marL="285750" indent="-285750">
              <a:buFont typeface="Arial" pitchFamily="34" charset="0"/>
              <a:buChar char="•"/>
            </a:pPr>
            <a:endParaRPr lang="de-DE" sz="2400" dirty="0"/>
          </a:p>
        </p:txBody>
      </p:sp>
      <p:sp>
        <p:nvSpPr>
          <p:cNvPr id="4" name="Textplatzhalter 3"/>
          <p:cNvSpPr>
            <a:spLocks noGrp="1"/>
          </p:cNvSpPr>
          <p:nvPr>
            <p:ph type="body" sz="half" idx="10"/>
          </p:nvPr>
        </p:nvSpPr>
        <p:spPr>
          <a:xfrm>
            <a:off x="107504" y="1376772"/>
            <a:ext cx="8568952" cy="365130"/>
          </a:xfrm>
        </p:spPr>
        <p:txBody>
          <a:bodyPr/>
          <a:lstStyle/>
          <a:p>
            <a:r>
              <a:rPr lang="en-US" dirty="0"/>
              <a:t>agroforestry is a new name for a set of old practices…</a:t>
            </a:r>
          </a:p>
          <a:p>
            <a:endParaRPr lang="de-DE" dirty="0"/>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7</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spTree>
    <p:extLst>
      <p:ext uri="{BB962C8B-B14F-4D97-AF65-F5344CB8AC3E}">
        <p14:creationId xmlns:p14="http://schemas.microsoft.com/office/powerpoint/2010/main" val="37023759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half" idx="2"/>
          </p:nvPr>
        </p:nvSpPr>
        <p:spPr>
          <a:xfrm>
            <a:off x="107504" y="1808820"/>
            <a:ext cx="8568952" cy="4680520"/>
          </a:xfrm>
        </p:spPr>
        <p:txBody>
          <a:bodyPr/>
          <a:lstStyle/>
          <a:p>
            <a:pPr marL="285750" indent="-285750">
              <a:buFont typeface="Arial" pitchFamily="34" charset="0"/>
              <a:buChar char="•"/>
            </a:pPr>
            <a:r>
              <a:rPr lang="en-US" dirty="0"/>
              <a:t>underinvestment in development of new tree lines, cultivars, etc.</a:t>
            </a:r>
          </a:p>
          <a:p>
            <a:pPr marL="742950" lvl="1" indent="-285750">
              <a:buFont typeface="Arial" pitchFamily="34" charset="0"/>
              <a:buChar char="•"/>
            </a:pPr>
            <a:r>
              <a:rPr lang="en-US" sz="1600" dirty="0"/>
              <a:t>that have high yields and provide quality products under smallholder production conditions</a:t>
            </a:r>
          </a:p>
          <a:p>
            <a:pPr marL="285750" indent="-285750">
              <a:buFont typeface="Arial" pitchFamily="34" charset="0"/>
              <a:buChar char="•"/>
            </a:pPr>
            <a:endParaRPr lang="en-US" dirty="0"/>
          </a:p>
          <a:p>
            <a:pPr marL="285750" indent="-285750">
              <a:buFont typeface="Arial" pitchFamily="34" charset="0"/>
              <a:buChar char="•"/>
            </a:pPr>
            <a:r>
              <a:rPr lang="en-US" dirty="0"/>
              <a:t>Until recently, for example, scientists mostly ignored the great potential for the improvement of indigenous fruit trees</a:t>
            </a:r>
          </a:p>
          <a:p>
            <a:pPr marL="285750" indent="-285750">
              <a:buFont typeface="Arial" pitchFamily="34" charset="0"/>
              <a:buChar char="•"/>
            </a:pPr>
            <a:r>
              <a:rPr lang="en-US" dirty="0"/>
              <a:t>There are insufficient numbers of scientists working on bringing these indigenous species into cultivation in the tropics</a:t>
            </a:r>
            <a:endParaRPr lang="de-DE" dirty="0"/>
          </a:p>
        </p:txBody>
      </p:sp>
      <p:sp>
        <p:nvSpPr>
          <p:cNvPr id="4" name="Textplatzhalter 3"/>
          <p:cNvSpPr>
            <a:spLocks noGrp="1"/>
          </p:cNvSpPr>
          <p:nvPr>
            <p:ph type="body" sz="half" idx="10"/>
          </p:nvPr>
        </p:nvSpPr>
        <p:spPr>
          <a:xfrm>
            <a:off x="107504" y="1376772"/>
            <a:ext cx="8568952" cy="365130"/>
          </a:xfrm>
        </p:spPr>
        <p:txBody>
          <a:bodyPr/>
          <a:lstStyle/>
          <a:p>
            <a:r>
              <a:rPr lang="de-DE" dirty="0"/>
              <a:t>Lack </a:t>
            </a:r>
            <a:r>
              <a:rPr lang="de-DE" dirty="0" err="1"/>
              <a:t>of</a:t>
            </a:r>
            <a:r>
              <a:rPr lang="de-DE" dirty="0"/>
              <a:t> </a:t>
            </a:r>
            <a:r>
              <a:rPr lang="de-DE" dirty="0" err="1"/>
              <a:t>research</a:t>
            </a:r>
            <a:endParaRPr lang="de-DE" dirty="0"/>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70</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sp>
        <p:nvSpPr>
          <p:cNvPr id="8" name="Titel 1"/>
          <p:cNvSpPr txBox="1">
            <a:spLocks/>
          </p:cNvSpPr>
          <p:nvPr/>
        </p:nvSpPr>
        <p:spPr bwMode="auto">
          <a:xfrm>
            <a:off x="3851920" y="188640"/>
            <a:ext cx="4896544" cy="97210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200">
                <a:solidFill>
                  <a:schemeClr val="accent1"/>
                </a:solidFill>
                <a:latin typeface="+mj-lt"/>
                <a:ea typeface="+mj-ea"/>
                <a:cs typeface="+mj-cs"/>
              </a:defRPr>
            </a:lvl1pPr>
            <a:lvl2pPr algn="l" rtl="0" eaLnBrk="0" fontAlgn="base" hangingPunct="0">
              <a:spcBef>
                <a:spcPct val="0"/>
              </a:spcBef>
              <a:spcAft>
                <a:spcPct val="0"/>
              </a:spcAft>
              <a:defRPr sz="2200">
                <a:solidFill>
                  <a:schemeClr val="tx2"/>
                </a:solidFill>
                <a:latin typeface="Verdana" pitchFamily="34" charset="0"/>
              </a:defRPr>
            </a:lvl2pPr>
            <a:lvl3pPr algn="l" rtl="0" eaLnBrk="0" fontAlgn="base" hangingPunct="0">
              <a:spcBef>
                <a:spcPct val="0"/>
              </a:spcBef>
              <a:spcAft>
                <a:spcPct val="0"/>
              </a:spcAft>
              <a:defRPr sz="2200">
                <a:solidFill>
                  <a:schemeClr val="tx2"/>
                </a:solidFill>
                <a:latin typeface="Verdana" pitchFamily="34" charset="0"/>
              </a:defRPr>
            </a:lvl3pPr>
            <a:lvl4pPr algn="l" rtl="0" eaLnBrk="0" fontAlgn="base" hangingPunct="0">
              <a:spcBef>
                <a:spcPct val="0"/>
              </a:spcBef>
              <a:spcAft>
                <a:spcPct val="0"/>
              </a:spcAft>
              <a:defRPr sz="2200">
                <a:solidFill>
                  <a:schemeClr val="tx2"/>
                </a:solidFill>
                <a:latin typeface="Verdana" pitchFamily="34" charset="0"/>
              </a:defRPr>
            </a:lvl4pPr>
            <a:lvl5pPr algn="l" rtl="0" eaLnBrk="0" fontAlgn="base" hangingPunct="0">
              <a:spcBef>
                <a:spcPct val="0"/>
              </a:spcBef>
              <a:spcAft>
                <a:spcPct val="0"/>
              </a:spcAft>
              <a:defRPr sz="2200">
                <a:solidFill>
                  <a:schemeClr val="tx2"/>
                </a:solidFill>
                <a:latin typeface="Verdana" pitchFamily="34" charset="0"/>
              </a:defRPr>
            </a:lvl5pPr>
            <a:lvl6pPr marL="457200" algn="l" rtl="0" fontAlgn="base">
              <a:spcBef>
                <a:spcPct val="0"/>
              </a:spcBef>
              <a:spcAft>
                <a:spcPct val="0"/>
              </a:spcAft>
              <a:defRPr sz="2200">
                <a:solidFill>
                  <a:schemeClr val="tx2"/>
                </a:solidFill>
                <a:latin typeface="Verdana" pitchFamily="34" charset="0"/>
              </a:defRPr>
            </a:lvl6pPr>
            <a:lvl7pPr marL="914400" algn="l" rtl="0" fontAlgn="base">
              <a:spcBef>
                <a:spcPct val="0"/>
              </a:spcBef>
              <a:spcAft>
                <a:spcPct val="0"/>
              </a:spcAft>
              <a:defRPr sz="2200">
                <a:solidFill>
                  <a:schemeClr val="tx2"/>
                </a:solidFill>
                <a:latin typeface="Verdana" pitchFamily="34" charset="0"/>
              </a:defRPr>
            </a:lvl7pPr>
            <a:lvl8pPr marL="1371600" algn="l" rtl="0" fontAlgn="base">
              <a:spcBef>
                <a:spcPct val="0"/>
              </a:spcBef>
              <a:spcAft>
                <a:spcPct val="0"/>
              </a:spcAft>
              <a:defRPr sz="2200">
                <a:solidFill>
                  <a:schemeClr val="tx2"/>
                </a:solidFill>
                <a:latin typeface="Verdana" pitchFamily="34" charset="0"/>
              </a:defRPr>
            </a:lvl8pPr>
            <a:lvl9pPr marL="1828800" algn="l" rtl="0" fontAlgn="base">
              <a:spcBef>
                <a:spcPct val="0"/>
              </a:spcBef>
              <a:spcAft>
                <a:spcPct val="0"/>
              </a:spcAft>
              <a:defRPr sz="2200">
                <a:solidFill>
                  <a:schemeClr val="tx2"/>
                </a:solidFill>
                <a:latin typeface="Verdana" pitchFamily="34" charset="0"/>
              </a:defRPr>
            </a:lvl9pPr>
          </a:lstStyle>
          <a:p>
            <a:pPr algn="r"/>
            <a:r>
              <a:rPr lang="en-US" dirty="0"/>
              <a:t>Challenges for agroforestry </a:t>
            </a:r>
            <a:br>
              <a:rPr lang="en-US" dirty="0"/>
            </a:br>
            <a:r>
              <a:rPr lang="en-US" dirty="0"/>
              <a:t>– OR – </a:t>
            </a:r>
            <a:br>
              <a:rPr lang="en-US" dirty="0"/>
            </a:br>
            <a:r>
              <a:rPr lang="en-US" dirty="0"/>
              <a:t>Why not to practice agroforestry</a:t>
            </a:r>
            <a:endParaRPr lang="de-DE" dirty="0"/>
          </a:p>
        </p:txBody>
      </p:sp>
    </p:spTree>
    <p:extLst>
      <p:ext uri="{BB962C8B-B14F-4D97-AF65-F5344CB8AC3E}">
        <p14:creationId xmlns:p14="http://schemas.microsoft.com/office/powerpoint/2010/main" val="24349773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3948" y="692696"/>
            <a:ext cx="4572508" cy="387333"/>
          </a:xfrm>
        </p:spPr>
        <p:txBody>
          <a:bodyPr/>
          <a:lstStyle/>
          <a:p>
            <a:pPr algn="r"/>
            <a:endParaRPr lang="de-DE" dirty="0"/>
          </a:p>
        </p:txBody>
      </p:sp>
      <p:sp>
        <p:nvSpPr>
          <p:cNvPr id="3" name="Textplatzhalter 2"/>
          <p:cNvSpPr>
            <a:spLocks noGrp="1"/>
          </p:cNvSpPr>
          <p:nvPr>
            <p:ph type="body" sz="half" idx="2"/>
          </p:nvPr>
        </p:nvSpPr>
        <p:spPr>
          <a:xfrm>
            <a:off x="107504" y="1808820"/>
            <a:ext cx="8568952" cy="4680520"/>
          </a:xfrm>
        </p:spPr>
        <p:txBody>
          <a:bodyPr/>
          <a:lstStyle/>
          <a:p>
            <a:r>
              <a:rPr lang="en-US" dirty="0"/>
              <a:t>Farmers “don’t like trees on their farms because…</a:t>
            </a:r>
          </a:p>
          <a:p>
            <a:pPr marL="285750" indent="-285750">
              <a:buFont typeface="Arial" pitchFamily="34" charset="0"/>
              <a:buChar char="•"/>
            </a:pPr>
            <a:r>
              <a:rPr lang="en-US" dirty="0"/>
              <a:t>…they don’t want to be caught for illegal logging if they cut some of them for direct use, or for income if they have to capitalize their savings that grow with interest rates higher than banks. </a:t>
            </a:r>
          </a:p>
          <a:p>
            <a:pPr marL="285750" indent="-285750">
              <a:buFont typeface="Arial" pitchFamily="34" charset="0"/>
              <a:buChar char="•"/>
            </a:pPr>
            <a:r>
              <a:rPr lang="en-US" dirty="0"/>
              <a:t>…Or they don’t like trees because they can’t get the types and varieties of trees that would do well on their farms. </a:t>
            </a:r>
          </a:p>
          <a:p>
            <a:pPr marL="285750" indent="-285750">
              <a:buFont typeface="Arial" pitchFamily="34" charset="0"/>
              <a:buChar char="•"/>
            </a:pPr>
            <a:r>
              <a:rPr lang="en-US" dirty="0"/>
              <a:t>…Or they don’t like trees because they live too far from the market to sell the fruit and no middlemen visit them at harvest season. </a:t>
            </a:r>
          </a:p>
          <a:p>
            <a:pPr marL="285750" indent="-285750">
              <a:buFont typeface="Arial" pitchFamily="34" charset="0"/>
              <a:buChar char="•"/>
            </a:pPr>
            <a:r>
              <a:rPr lang="en-US" dirty="0"/>
              <a:t>…Or they don’t like trees because they fear their </a:t>
            </a:r>
            <a:r>
              <a:rPr lang="en-US" dirty="0" err="1"/>
              <a:t>agroforest</a:t>
            </a:r>
            <a:r>
              <a:rPr lang="en-US" dirty="0"/>
              <a:t> will be mistaken for a forest and be claimed by the forestry department, as has happened in parts of Indonesia. </a:t>
            </a:r>
          </a:p>
          <a:p>
            <a:pPr marL="285750" indent="-285750">
              <a:buFont typeface="Arial" pitchFamily="34" charset="0"/>
              <a:buChar char="•"/>
            </a:pPr>
            <a:r>
              <a:rPr lang="en-US" dirty="0"/>
              <a:t>…Or they respect local rules that forbid farmers to plant trees because those trees would establish private claims to land. </a:t>
            </a:r>
          </a:p>
          <a:p>
            <a:pPr marL="285750" indent="-285750">
              <a:buFont typeface="Arial" pitchFamily="34" charset="0"/>
              <a:buChar char="•"/>
            </a:pPr>
            <a:r>
              <a:rPr lang="en-US" dirty="0"/>
              <a:t>…Or they don’t plant trees on the land they till because tree ownership is restricted to men.”</a:t>
            </a:r>
          </a:p>
          <a:p>
            <a:pPr marL="285750" indent="-285750">
              <a:buFont typeface="Arial" pitchFamily="34" charset="0"/>
              <a:buChar char="•"/>
            </a:pPr>
            <a:endParaRPr lang="de-DE" dirty="0"/>
          </a:p>
        </p:txBody>
      </p:sp>
      <p:sp>
        <p:nvSpPr>
          <p:cNvPr id="4" name="Textplatzhalter 3"/>
          <p:cNvSpPr>
            <a:spLocks noGrp="1"/>
          </p:cNvSpPr>
          <p:nvPr>
            <p:ph type="body" sz="half" idx="10"/>
          </p:nvPr>
        </p:nvSpPr>
        <p:spPr>
          <a:xfrm>
            <a:off x="107504" y="1376772"/>
            <a:ext cx="8568952" cy="365130"/>
          </a:xfrm>
        </p:spPr>
        <p:txBody>
          <a:bodyPr/>
          <a:lstStyle/>
          <a:p>
            <a:r>
              <a:rPr lang="en-US" dirty="0" err="1"/>
              <a:t>Nordwijk</a:t>
            </a:r>
            <a:r>
              <a:rPr lang="en-US" dirty="0"/>
              <a:t> (2014): Farmers reasons for not having trees on their farms</a:t>
            </a:r>
            <a:endParaRPr lang="de-DE" dirty="0"/>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71</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sp>
        <p:nvSpPr>
          <p:cNvPr id="9" name="Titel 1"/>
          <p:cNvSpPr txBox="1">
            <a:spLocks/>
          </p:cNvSpPr>
          <p:nvPr/>
        </p:nvSpPr>
        <p:spPr bwMode="auto">
          <a:xfrm>
            <a:off x="3851920" y="188640"/>
            <a:ext cx="4896544" cy="97210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200">
                <a:solidFill>
                  <a:schemeClr val="accent1"/>
                </a:solidFill>
                <a:latin typeface="+mj-lt"/>
                <a:ea typeface="+mj-ea"/>
                <a:cs typeface="+mj-cs"/>
              </a:defRPr>
            </a:lvl1pPr>
            <a:lvl2pPr algn="l" rtl="0" eaLnBrk="0" fontAlgn="base" hangingPunct="0">
              <a:spcBef>
                <a:spcPct val="0"/>
              </a:spcBef>
              <a:spcAft>
                <a:spcPct val="0"/>
              </a:spcAft>
              <a:defRPr sz="2200">
                <a:solidFill>
                  <a:schemeClr val="tx2"/>
                </a:solidFill>
                <a:latin typeface="Verdana" pitchFamily="34" charset="0"/>
              </a:defRPr>
            </a:lvl2pPr>
            <a:lvl3pPr algn="l" rtl="0" eaLnBrk="0" fontAlgn="base" hangingPunct="0">
              <a:spcBef>
                <a:spcPct val="0"/>
              </a:spcBef>
              <a:spcAft>
                <a:spcPct val="0"/>
              </a:spcAft>
              <a:defRPr sz="2200">
                <a:solidFill>
                  <a:schemeClr val="tx2"/>
                </a:solidFill>
                <a:latin typeface="Verdana" pitchFamily="34" charset="0"/>
              </a:defRPr>
            </a:lvl3pPr>
            <a:lvl4pPr algn="l" rtl="0" eaLnBrk="0" fontAlgn="base" hangingPunct="0">
              <a:spcBef>
                <a:spcPct val="0"/>
              </a:spcBef>
              <a:spcAft>
                <a:spcPct val="0"/>
              </a:spcAft>
              <a:defRPr sz="2200">
                <a:solidFill>
                  <a:schemeClr val="tx2"/>
                </a:solidFill>
                <a:latin typeface="Verdana" pitchFamily="34" charset="0"/>
              </a:defRPr>
            </a:lvl4pPr>
            <a:lvl5pPr algn="l" rtl="0" eaLnBrk="0" fontAlgn="base" hangingPunct="0">
              <a:spcBef>
                <a:spcPct val="0"/>
              </a:spcBef>
              <a:spcAft>
                <a:spcPct val="0"/>
              </a:spcAft>
              <a:defRPr sz="2200">
                <a:solidFill>
                  <a:schemeClr val="tx2"/>
                </a:solidFill>
                <a:latin typeface="Verdana" pitchFamily="34" charset="0"/>
              </a:defRPr>
            </a:lvl5pPr>
            <a:lvl6pPr marL="457200" algn="l" rtl="0" fontAlgn="base">
              <a:spcBef>
                <a:spcPct val="0"/>
              </a:spcBef>
              <a:spcAft>
                <a:spcPct val="0"/>
              </a:spcAft>
              <a:defRPr sz="2200">
                <a:solidFill>
                  <a:schemeClr val="tx2"/>
                </a:solidFill>
                <a:latin typeface="Verdana" pitchFamily="34" charset="0"/>
              </a:defRPr>
            </a:lvl6pPr>
            <a:lvl7pPr marL="914400" algn="l" rtl="0" fontAlgn="base">
              <a:spcBef>
                <a:spcPct val="0"/>
              </a:spcBef>
              <a:spcAft>
                <a:spcPct val="0"/>
              </a:spcAft>
              <a:defRPr sz="2200">
                <a:solidFill>
                  <a:schemeClr val="tx2"/>
                </a:solidFill>
                <a:latin typeface="Verdana" pitchFamily="34" charset="0"/>
              </a:defRPr>
            </a:lvl7pPr>
            <a:lvl8pPr marL="1371600" algn="l" rtl="0" fontAlgn="base">
              <a:spcBef>
                <a:spcPct val="0"/>
              </a:spcBef>
              <a:spcAft>
                <a:spcPct val="0"/>
              </a:spcAft>
              <a:defRPr sz="2200">
                <a:solidFill>
                  <a:schemeClr val="tx2"/>
                </a:solidFill>
                <a:latin typeface="Verdana" pitchFamily="34" charset="0"/>
              </a:defRPr>
            </a:lvl8pPr>
            <a:lvl9pPr marL="1828800" algn="l" rtl="0" fontAlgn="base">
              <a:spcBef>
                <a:spcPct val="0"/>
              </a:spcBef>
              <a:spcAft>
                <a:spcPct val="0"/>
              </a:spcAft>
              <a:defRPr sz="2200">
                <a:solidFill>
                  <a:schemeClr val="tx2"/>
                </a:solidFill>
                <a:latin typeface="Verdana" pitchFamily="34" charset="0"/>
              </a:defRPr>
            </a:lvl9pPr>
          </a:lstStyle>
          <a:p>
            <a:pPr algn="r"/>
            <a:r>
              <a:rPr lang="en-US"/>
              <a:t>Challenges for agroforestry </a:t>
            </a:r>
            <a:br>
              <a:rPr lang="en-US"/>
            </a:br>
            <a:r>
              <a:rPr lang="en-US"/>
              <a:t>– OR – </a:t>
            </a:r>
            <a:br>
              <a:rPr lang="en-US"/>
            </a:br>
            <a:r>
              <a:rPr lang="en-US"/>
              <a:t>Why not to practice agroforestry</a:t>
            </a:r>
            <a:endParaRPr lang="de-DE" dirty="0"/>
          </a:p>
        </p:txBody>
      </p:sp>
    </p:spTree>
    <p:extLst>
      <p:ext uri="{BB962C8B-B14F-4D97-AF65-F5344CB8AC3E}">
        <p14:creationId xmlns:p14="http://schemas.microsoft.com/office/powerpoint/2010/main" val="13875915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3948" y="692696"/>
            <a:ext cx="4572508" cy="387333"/>
          </a:xfrm>
        </p:spPr>
        <p:txBody>
          <a:bodyPr/>
          <a:lstStyle/>
          <a:p>
            <a:pPr algn="r"/>
            <a:endParaRPr lang="de-DE" dirty="0"/>
          </a:p>
        </p:txBody>
      </p:sp>
      <p:sp>
        <p:nvSpPr>
          <p:cNvPr id="3" name="Textplatzhalter 2"/>
          <p:cNvSpPr>
            <a:spLocks noGrp="1"/>
          </p:cNvSpPr>
          <p:nvPr>
            <p:ph type="body" sz="half" idx="2"/>
          </p:nvPr>
        </p:nvSpPr>
        <p:spPr>
          <a:xfrm>
            <a:off x="107504" y="1808820"/>
            <a:ext cx="8568952" cy="4680520"/>
          </a:xfrm>
        </p:spPr>
        <p:txBody>
          <a:bodyPr/>
          <a:lstStyle/>
          <a:p>
            <a:r>
              <a:rPr lang="en-US" dirty="0"/>
              <a:t>in the order of importance as stated by farmers:</a:t>
            </a:r>
          </a:p>
          <a:p>
            <a:pPr marL="285750" indent="-285750">
              <a:buFont typeface="Arial" pitchFamily="34" charset="0"/>
              <a:buChar char="•"/>
            </a:pPr>
            <a:r>
              <a:rPr lang="en-US" dirty="0"/>
              <a:t>Lack of developed markets for products</a:t>
            </a:r>
          </a:p>
          <a:p>
            <a:pPr marL="285750" indent="-285750">
              <a:buFont typeface="Arial" pitchFamily="34" charset="0"/>
              <a:buChar char="•"/>
            </a:pPr>
            <a:r>
              <a:rPr lang="en-US" dirty="0"/>
              <a:t>Unfamiliar with technologies</a:t>
            </a:r>
          </a:p>
          <a:p>
            <a:pPr marL="285750" indent="-285750">
              <a:buFont typeface="Arial" pitchFamily="34" charset="0"/>
              <a:buChar char="•"/>
            </a:pPr>
            <a:r>
              <a:rPr lang="en-US" dirty="0"/>
              <a:t>Have not seen agroforestry successfully used</a:t>
            </a:r>
          </a:p>
          <a:p>
            <a:pPr marL="285750" indent="-285750">
              <a:buFont typeface="Arial" pitchFamily="34" charset="0"/>
              <a:buChar char="•"/>
            </a:pPr>
            <a:r>
              <a:rPr lang="en-US" dirty="0"/>
              <a:t>Competition between trees, crops, and animals</a:t>
            </a:r>
          </a:p>
          <a:p>
            <a:pPr marL="285750" indent="-285750">
              <a:buFont typeface="Arial" pitchFamily="34" charset="0"/>
              <a:buChar char="•"/>
            </a:pPr>
            <a:r>
              <a:rPr lang="en-US" dirty="0"/>
              <a:t>Lack of financial assistance</a:t>
            </a:r>
          </a:p>
          <a:p>
            <a:pPr marL="285750" indent="-285750">
              <a:buFont typeface="Arial" pitchFamily="34" charset="0"/>
              <a:buChar char="•"/>
            </a:pPr>
            <a:r>
              <a:rPr lang="en-US" dirty="0"/>
              <a:t>Does not show much profit potential</a:t>
            </a:r>
          </a:p>
          <a:p>
            <a:pPr marL="285750" indent="-285750">
              <a:buFont typeface="Arial" pitchFamily="34" charset="0"/>
              <a:buChar char="•"/>
            </a:pPr>
            <a:r>
              <a:rPr lang="en-US" dirty="0"/>
              <a:t>Lack of demonstration sites</a:t>
            </a:r>
          </a:p>
          <a:p>
            <a:pPr marL="285750" indent="-285750">
              <a:buFont typeface="Arial" pitchFamily="34" charset="0"/>
              <a:buChar char="•"/>
            </a:pPr>
            <a:r>
              <a:rPr lang="en-US" dirty="0"/>
              <a:t>Expense of additional management</a:t>
            </a:r>
          </a:p>
          <a:p>
            <a:pPr marL="285750" indent="-285750">
              <a:buFont typeface="Arial" pitchFamily="34" charset="0"/>
              <a:buChar char="•"/>
            </a:pPr>
            <a:r>
              <a:rPr lang="en-US" dirty="0"/>
              <a:t>Lack of training or expertise</a:t>
            </a:r>
          </a:p>
          <a:p>
            <a:pPr marL="285750" indent="-285750">
              <a:buFont typeface="Arial" pitchFamily="34" charset="0"/>
              <a:buChar char="•"/>
            </a:pPr>
            <a:endParaRPr lang="de-DE" dirty="0"/>
          </a:p>
        </p:txBody>
      </p:sp>
      <p:sp>
        <p:nvSpPr>
          <p:cNvPr id="4" name="Textplatzhalter 3"/>
          <p:cNvSpPr>
            <a:spLocks noGrp="1"/>
          </p:cNvSpPr>
          <p:nvPr>
            <p:ph type="body" sz="half" idx="10"/>
          </p:nvPr>
        </p:nvSpPr>
        <p:spPr>
          <a:xfrm>
            <a:off x="107504" y="1376772"/>
            <a:ext cx="8568952" cy="365130"/>
          </a:xfrm>
        </p:spPr>
        <p:txBody>
          <a:bodyPr/>
          <a:lstStyle/>
          <a:p>
            <a:r>
              <a:rPr lang="en-US" dirty="0"/>
              <a:t>Jacobson &amp; Car (2013): Obstacles to agroforestry adoption in the USA </a:t>
            </a:r>
            <a:endParaRPr lang="de-DE" dirty="0"/>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72</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sp>
        <p:nvSpPr>
          <p:cNvPr id="8" name="Titel 1"/>
          <p:cNvSpPr txBox="1">
            <a:spLocks/>
          </p:cNvSpPr>
          <p:nvPr/>
        </p:nvSpPr>
        <p:spPr bwMode="auto">
          <a:xfrm>
            <a:off x="3851920" y="188640"/>
            <a:ext cx="4896544" cy="97210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200">
                <a:solidFill>
                  <a:schemeClr val="accent1"/>
                </a:solidFill>
                <a:latin typeface="+mj-lt"/>
                <a:ea typeface="+mj-ea"/>
                <a:cs typeface="+mj-cs"/>
              </a:defRPr>
            </a:lvl1pPr>
            <a:lvl2pPr algn="l" rtl="0" eaLnBrk="0" fontAlgn="base" hangingPunct="0">
              <a:spcBef>
                <a:spcPct val="0"/>
              </a:spcBef>
              <a:spcAft>
                <a:spcPct val="0"/>
              </a:spcAft>
              <a:defRPr sz="2200">
                <a:solidFill>
                  <a:schemeClr val="tx2"/>
                </a:solidFill>
                <a:latin typeface="Verdana" pitchFamily="34" charset="0"/>
              </a:defRPr>
            </a:lvl2pPr>
            <a:lvl3pPr algn="l" rtl="0" eaLnBrk="0" fontAlgn="base" hangingPunct="0">
              <a:spcBef>
                <a:spcPct val="0"/>
              </a:spcBef>
              <a:spcAft>
                <a:spcPct val="0"/>
              </a:spcAft>
              <a:defRPr sz="2200">
                <a:solidFill>
                  <a:schemeClr val="tx2"/>
                </a:solidFill>
                <a:latin typeface="Verdana" pitchFamily="34" charset="0"/>
              </a:defRPr>
            </a:lvl3pPr>
            <a:lvl4pPr algn="l" rtl="0" eaLnBrk="0" fontAlgn="base" hangingPunct="0">
              <a:spcBef>
                <a:spcPct val="0"/>
              </a:spcBef>
              <a:spcAft>
                <a:spcPct val="0"/>
              </a:spcAft>
              <a:defRPr sz="2200">
                <a:solidFill>
                  <a:schemeClr val="tx2"/>
                </a:solidFill>
                <a:latin typeface="Verdana" pitchFamily="34" charset="0"/>
              </a:defRPr>
            </a:lvl4pPr>
            <a:lvl5pPr algn="l" rtl="0" eaLnBrk="0" fontAlgn="base" hangingPunct="0">
              <a:spcBef>
                <a:spcPct val="0"/>
              </a:spcBef>
              <a:spcAft>
                <a:spcPct val="0"/>
              </a:spcAft>
              <a:defRPr sz="2200">
                <a:solidFill>
                  <a:schemeClr val="tx2"/>
                </a:solidFill>
                <a:latin typeface="Verdana" pitchFamily="34" charset="0"/>
              </a:defRPr>
            </a:lvl5pPr>
            <a:lvl6pPr marL="457200" algn="l" rtl="0" fontAlgn="base">
              <a:spcBef>
                <a:spcPct val="0"/>
              </a:spcBef>
              <a:spcAft>
                <a:spcPct val="0"/>
              </a:spcAft>
              <a:defRPr sz="2200">
                <a:solidFill>
                  <a:schemeClr val="tx2"/>
                </a:solidFill>
                <a:latin typeface="Verdana" pitchFamily="34" charset="0"/>
              </a:defRPr>
            </a:lvl6pPr>
            <a:lvl7pPr marL="914400" algn="l" rtl="0" fontAlgn="base">
              <a:spcBef>
                <a:spcPct val="0"/>
              </a:spcBef>
              <a:spcAft>
                <a:spcPct val="0"/>
              </a:spcAft>
              <a:defRPr sz="2200">
                <a:solidFill>
                  <a:schemeClr val="tx2"/>
                </a:solidFill>
                <a:latin typeface="Verdana" pitchFamily="34" charset="0"/>
              </a:defRPr>
            </a:lvl7pPr>
            <a:lvl8pPr marL="1371600" algn="l" rtl="0" fontAlgn="base">
              <a:spcBef>
                <a:spcPct val="0"/>
              </a:spcBef>
              <a:spcAft>
                <a:spcPct val="0"/>
              </a:spcAft>
              <a:defRPr sz="2200">
                <a:solidFill>
                  <a:schemeClr val="tx2"/>
                </a:solidFill>
                <a:latin typeface="Verdana" pitchFamily="34" charset="0"/>
              </a:defRPr>
            </a:lvl8pPr>
            <a:lvl9pPr marL="1828800" algn="l" rtl="0" fontAlgn="base">
              <a:spcBef>
                <a:spcPct val="0"/>
              </a:spcBef>
              <a:spcAft>
                <a:spcPct val="0"/>
              </a:spcAft>
              <a:defRPr sz="2200">
                <a:solidFill>
                  <a:schemeClr val="tx2"/>
                </a:solidFill>
                <a:latin typeface="Verdana" pitchFamily="34" charset="0"/>
              </a:defRPr>
            </a:lvl9pPr>
          </a:lstStyle>
          <a:p>
            <a:pPr algn="r"/>
            <a:r>
              <a:rPr lang="en-US"/>
              <a:t>Challenges for agroforestry </a:t>
            </a:r>
            <a:br>
              <a:rPr lang="en-US"/>
            </a:br>
            <a:r>
              <a:rPr lang="en-US"/>
              <a:t>– OR – </a:t>
            </a:r>
            <a:br>
              <a:rPr lang="en-US"/>
            </a:br>
            <a:r>
              <a:rPr lang="en-US"/>
              <a:t>Why not to practice agroforestry</a:t>
            </a:r>
            <a:endParaRPr lang="de-DE" dirty="0"/>
          </a:p>
        </p:txBody>
      </p:sp>
    </p:spTree>
    <p:extLst>
      <p:ext uri="{BB962C8B-B14F-4D97-AF65-F5344CB8AC3E}">
        <p14:creationId xmlns:p14="http://schemas.microsoft.com/office/powerpoint/2010/main" val="145109839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half" idx="2"/>
          </p:nvPr>
        </p:nvSpPr>
        <p:spPr>
          <a:xfrm>
            <a:off x="107504" y="1808820"/>
            <a:ext cx="8568952" cy="4680520"/>
          </a:xfrm>
        </p:spPr>
        <p:txBody>
          <a:bodyPr/>
          <a:lstStyle/>
          <a:p>
            <a:r>
              <a:rPr lang="en-US" dirty="0"/>
              <a:t>in the order of importance as stated by farmers:</a:t>
            </a:r>
          </a:p>
          <a:p>
            <a:pPr marL="285750" indent="-285750">
              <a:buFont typeface="Arial" pitchFamily="34" charset="0"/>
              <a:buChar char="•"/>
            </a:pPr>
            <a:r>
              <a:rPr lang="en-US" dirty="0"/>
              <a:t>Do not know where to market products</a:t>
            </a:r>
          </a:p>
          <a:p>
            <a:pPr marL="285750" indent="-285750">
              <a:buFont typeface="Arial" pitchFamily="34" charset="0"/>
              <a:buChar char="•"/>
            </a:pPr>
            <a:r>
              <a:rPr lang="en-US" dirty="0"/>
              <a:t>Lack of technical assistance</a:t>
            </a:r>
          </a:p>
          <a:p>
            <a:pPr marL="285750" indent="-285750">
              <a:buFont typeface="Arial" pitchFamily="34" charset="0"/>
              <a:buChar char="•"/>
            </a:pPr>
            <a:r>
              <a:rPr lang="en-US" dirty="0"/>
              <a:t>It will be too time consuming</a:t>
            </a:r>
          </a:p>
          <a:p>
            <a:pPr marL="285750" indent="-285750">
              <a:buFont typeface="Arial" pitchFamily="34" charset="0"/>
              <a:buChar char="•"/>
            </a:pPr>
            <a:r>
              <a:rPr lang="en-US" dirty="0"/>
              <a:t>Cannot afford adoption or start up costs</a:t>
            </a:r>
          </a:p>
          <a:p>
            <a:pPr marL="285750" indent="-285750">
              <a:buFont typeface="Arial" pitchFamily="34" charset="0"/>
              <a:buChar char="•"/>
            </a:pPr>
            <a:r>
              <a:rPr lang="en-US" dirty="0"/>
              <a:t>Unfamiliar with alternative marketing approaches (e.g. web)</a:t>
            </a:r>
          </a:p>
          <a:p>
            <a:pPr marL="285750" indent="-285750">
              <a:buFont typeface="Arial" pitchFamily="34" charset="0"/>
              <a:buChar char="•"/>
            </a:pPr>
            <a:r>
              <a:rPr lang="en-US" dirty="0"/>
              <a:t>Information about agroforestry unavailable</a:t>
            </a:r>
          </a:p>
          <a:p>
            <a:pPr marL="285750" indent="-285750">
              <a:buFont typeface="Arial" pitchFamily="34" charset="0"/>
              <a:buChar char="•"/>
            </a:pPr>
            <a:r>
              <a:rPr lang="en-US" dirty="0"/>
              <a:t>It is inconvenient</a:t>
            </a:r>
          </a:p>
          <a:p>
            <a:pPr marL="285750" indent="-285750">
              <a:buFont typeface="Arial" pitchFamily="34" charset="0"/>
              <a:buChar char="•"/>
            </a:pPr>
            <a:r>
              <a:rPr lang="en-US" dirty="0"/>
              <a:t>Do not have infrastructure (e.g. buildings, equipment)</a:t>
            </a:r>
          </a:p>
          <a:p>
            <a:pPr marL="285750" indent="-285750">
              <a:buFont typeface="Arial" pitchFamily="34" charset="0"/>
              <a:buChar char="•"/>
            </a:pPr>
            <a:r>
              <a:rPr lang="en-US" dirty="0"/>
              <a:t>Lack of equipment</a:t>
            </a:r>
          </a:p>
          <a:p>
            <a:pPr marL="285750" indent="-285750">
              <a:buFont typeface="Arial" pitchFamily="34" charset="0"/>
              <a:buChar char="•"/>
            </a:pPr>
            <a:r>
              <a:rPr lang="en-US" dirty="0"/>
              <a:t>Insufficient land</a:t>
            </a:r>
          </a:p>
          <a:p>
            <a:pPr marL="285750" indent="-285750">
              <a:buFont typeface="Arial" pitchFamily="34" charset="0"/>
              <a:buChar char="•"/>
            </a:pPr>
            <a:r>
              <a:rPr lang="en-US" dirty="0"/>
              <a:t>Lack of seed/seedling resources</a:t>
            </a:r>
          </a:p>
          <a:p>
            <a:pPr marL="285750" indent="-285750">
              <a:buFont typeface="Arial" pitchFamily="34" charset="0"/>
              <a:buChar char="•"/>
            </a:pPr>
            <a:endParaRPr lang="de-DE" dirty="0"/>
          </a:p>
        </p:txBody>
      </p:sp>
      <p:sp>
        <p:nvSpPr>
          <p:cNvPr id="4" name="Textplatzhalter 3"/>
          <p:cNvSpPr>
            <a:spLocks noGrp="1"/>
          </p:cNvSpPr>
          <p:nvPr>
            <p:ph type="body" sz="half" idx="10"/>
          </p:nvPr>
        </p:nvSpPr>
        <p:spPr>
          <a:xfrm>
            <a:off x="107504" y="1376772"/>
            <a:ext cx="8568952" cy="365130"/>
          </a:xfrm>
        </p:spPr>
        <p:txBody>
          <a:bodyPr/>
          <a:lstStyle/>
          <a:p>
            <a:r>
              <a:rPr lang="en-US" dirty="0"/>
              <a:t>Jacobson &amp; Car (2013): Obstacles to agroforestry adoption in the USA </a:t>
            </a:r>
          </a:p>
          <a:p>
            <a:endParaRPr lang="de-DE" dirty="0"/>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73</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sp>
        <p:nvSpPr>
          <p:cNvPr id="8" name="Titel 1"/>
          <p:cNvSpPr txBox="1">
            <a:spLocks/>
          </p:cNvSpPr>
          <p:nvPr/>
        </p:nvSpPr>
        <p:spPr bwMode="auto">
          <a:xfrm>
            <a:off x="3851920" y="188640"/>
            <a:ext cx="4896544" cy="97210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200">
                <a:solidFill>
                  <a:schemeClr val="accent1"/>
                </a:solidFill>
                <a:latin typeface="+mj-lt"/>
                <a:ea typeface="+mj-ea"/>
                <a:cs typeface="+mj-cs"/>
              </a:defRPr>
            </a:lvl1pPr>
            <a:lvl2pPr algn="l" rtl="0" eaLnBrk="0" fontAlgn="base" hangingPunct="0">
              <a:spcBef>
                <a:spcPct val="0"/>
              </a:spcBef>
              <a:spcAft>
                <a:spcPct val="0"/>
              </a:spcAft>
              <a:defRPr sz="2200">
                <a:solidFill>
                  <a:schemeClr val="tx2"/>
                </a:solidFill>
                <a:latin typeface="Verdana" pitchFamily="34" charset="0"/>
              </a:defRPr>
            </a:lvl2pPr>
            <a:lvl3pPr algn="l" rtl="0" eaLnBrk="0" fontAlgn="base" hangingPunct="0">
              <a:spcBef>
                <a:spcPct val="0"/>
              </a:spcBef>
              <a:spcAft>
                <a:spcPct val="0"/>
              </a:spcAft>
              <a:defRPr sz="2200">
                <a:solidFill>
                  <a:schemeClr val="tx2"/>
                </a:solidFill>
                <a:latin typeface="Verdana" pitchFamily="34" charset="0"/>
              </a:defRPr>
            </a:lvl3pPr>
            <a:lvl4pPr algn="l" rtl="0" eaLnBrk="0" fontAlgn="base" hangingPunct="0">
              <a:spcBef>
                <a:spcPct val="0"/>
              </a:spcBef>
              <a:spcAft>
                <a:spcPct val="0"/>
              </a:spcAft>
              <a:defRPr sz="2200">
                <a:solidFill>
                  <a:schemeClr val="tx2"/>
                </a:solidFill>
                <a:latin typeface="Verdana" pitchFamily="34" charset="0"/>
              </a:defRPr>
            </a:lvl4pPr>
            <a:lvl5pPr algn="l" rtl="0" eaLnBrk="0" fontAlgn="base" hangingPunct="0">
              <a:spcBef>
                <a:spcPct val="0"/>
              </a:spcBef>
              <a:spcAft>
                <a:spcPct val="0"/>
              </a:spcAft>
              <a:defRPr sz="2200">
                <a:solidFill>
                  <a:schemeClr val="tx2"/>
                </a:solidFill>
                <a:latin typeface="Verdana" pitchFamily="34" charset="0"/>
              </a:defRPr>
            </a:lvl5pPr>
            <a:lvl6pPr marL="457200" algn="l" rtl="0" fontAlgn="base">
              <a:spcBef>
                <a:spcPct val="0"/>
              </a:spcBef>
              <a:spcAft>
                <a:spcPct val="0"/>
              </a:spcAft>
              <a:defRPr sz="2200">
                <a:solidFill>
                  <a:schemeClr val="tx2"/>
                </a:solidFill>
                <a:latin typeface="Verdana" pitchFamily="34" charset="0"/>
              </a:defRPr>
            </a:lvl6pPr>
            <a:lvl7pPr marL="914400" algn="l" rtl="0" fontAlgn="base">
              <a:spcBef>
                <a:spcPct val="0"/>
              </a:spcBef>
              <a:spcAft>
                <a:spcPct val="0"/>
              </a:spcAft>
              <a:defRPr sz="2200">
                <a:solidFill>
                  <a:schemeClr val="tx2"/>
                </a:solidFill>
                <a:latin typeface="Verdana" pitchFamily="34" charset="0"/>
              </a:defRPr>
            </a:lvl7pPr>
            <a:lvl8pPr marL="1371600" algn="l" rtl="0" fontAlgn="base">
              <a:spcBef>
                <a:spcPct val="0"/>
              </a:spcBef>
              <a:spcAft>
                <a:spcPct val="0"/>
              </a:spcAft>
              <a:defRPr sz="2200">
                <a:solidFill>
                  <a:schemeClr val="tx2"/>
                </a:solidFill>
                <a:latin typeface="Verdana" pitchFamily="34" charset="0"/>
              </a:defRPr>
            </a:lvl8pPr>
            <a:lvl9pPr marL="1828800" algn="l" rtl="0" fontAlgn="base">
              <a:spcBef>
                <a:spcPct val="0"/>
              </a:spcBef>
              <a:spcAft>
                <a:spcPct val="0"/>
              </a:spcAft>
              <a:defRPr sz="2200">
                <a:solidFill>
                  <a:schemeClr val="tx2"/>
                </a:solidFill>
                <a:latin typeface="Verdana" pitchFamily="34" charset="0"/>
              </a:defRPr>
            </a:lvl9pPr>
          </a:lstStyle>
          <a:p>
            <a:pPr algn="r"/>
            <a:r>
              <a:rPr lang="en-US" dirty="0"/>
              <a:t>Challenges for agroforestry </a:t>
            </a:r>
            <a:br>
              <a:rPr lang="en-US" dirty="0"/>
            </a:br>
            <a:r>
              <a:rPr lang="en-US" dirty="0"/>
              <a:t>– OR – </a:t>
            </a:r>
            <a:br>
              <a:rPr lang="en-US" dirty="0"/>
            </a:br>
            <a:r>
              <a:rPr lang="en-US" dirty="0"/>
              <a:t>Why not to practice agroforestry</a:t>
            </a:r>
            <a:endParaRPr lang="de-DE" dirty="0"/>
          </a:p>
        </p:txBody>
      </p:sp>
    </p:spTree>
    <p:extLst>
      <p:ext uri="{BB962C8B-B14F-4D97-AF65-F5344CB8AC3E}">
        <p14:creationId xmlns:p14="http://schemas.microsoft.com/office/powerpoint/2010/main" val="3238867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3948" y="692696"/>
            <a:ext cx="4572508" cy="387333"/>
          </a:xfrm>
        </p:spPr>
        <p:txBody>
          <a:bodyPr/>
          <a:lstStyle/>
          <a:p>
            <a:pPr algn="r"/>
            <a:r>
              <a:rPr lang="de-DE" dirty="0"/>
              <a:t>Pro vs. Contra</a:t>
            </a:r>
          </a:p>
        </p:txBody>
      </p:sp>
      <p:sp>
        <p:nvSpPr>
          <p:cNvPr id="3" name="Textplatzhalter 2"/>
          <p:cNvSpPr>
            <a:spLocks noGrp="1"/>
          </p:cNvSpPr>
          <p:nvPr>
            <p:ph type="body" sz="half" idx="2"/>
          </p:nvPr>
        </p:nvSpPr>
        <p:spPr>
          <a:xfrm>
            <a:off x="107504" y="1808820"/>
            <a:ext cx="8568952" cy="4680520"/>
          </a:xfrm>
        </p:spPr>
        <p:txBody>
          <a:bodyPr/>
          <a:lstStyle/>
          <a:p>
            <a:endParaRPr lang="en-US" dirty="0"/>
          </a:p>
          <a:p>
            <a:r>
              <a:rPr lang="en-US" dirty="0"/>
              <a:t>There are many reasons why the management of agroforestry systems can make sense for farmers:</a:t>
            </a:r>
          </a:p>
          <a:p>
            <a:pPr marL="285750" indent="-285750">
              <a:buFont typeface="Arial" pitchFamily="34" charset="0"/>
              <a:buChar char="•"/>
            </a:pPr>
            <a:r>
              <a:rPr lang="en-US" dirty="0"/>
              <a:t>Provision of highly demanded woody bioenergy sources on agricultural land    </a:t>
            </a:r>
          </a:p>
          <a:p>
            <a:pPr marL="285750" indent="-285750">
              <a:buFont typeface="Arial" pitchFamily="34" charset="0"/>
              <a:buChar char="•"/>
            </a:pPr>
            <a:r>
              <a:rPr lang="en-US" dirty="0"/>
              <a:t>Expansion of the agricultural product range (product diversification)    </a:t>
            </a:r>
          </a:p>
          <a:p>
            <a:pPr marL="285750" indent="-285750">
              <a:buFont typeface="Arial" pitchFamily="34" charset="0"/>
              <a:buChar char="•"/>
            </a:pPr>
            <a:r>
              <a:rPr lang="en-US" dirty="0"/>
              <a:t>Improvement of the income function (especially at low-income locations)    </a:t>
            </a:r>
          </a:p>
          <a:p>
            <a:pPr marL="285750" indent="-285750">
              <a:buFont typeface="Arial" pitchFamily="34" charset="0"/>
              <a:buChar char="•"/>
            </a:pPr>
            <a:r>
              <a:rPr lang="en-US" dirty="0"/>
              <a:t>Improved area-based energy balance and improved nutrient use efficiency   </a:t>
            </a:r>
          </a:p>
          <a:p>
            <a:pPr marL="285750" indent="-285750">
              <a:buFont typeface="Arial" pitchFamily="34" charset="0"/>
              <a:buChar char="•"/>
            </a:pPr>
            <a:r>
              <a:rPr lang="en-US" dirty="0"/>
              <a:t>Positive yield effects and higher yield stability for annual crops due to an improved microclimate (e.g. through wind protection of the tree strips)    </a:t>
            </a:r>
          </a:p>
          <a:p>
            <a:pPr marL="285750" indent="-285750">
              <a:buFont typeface="Arial" pitchFamily="34" charset="0"/>
              <a:buChar char="•"/>
            </a:pPr>
            <a:r>
              <a:rPr lang="en-US" dirty="0"/>
              <a:t>Better seasonal distribution of work peaks (management of woody plants mainly in winter)    </a:t>
            </a:r>
          </a:p>
          <a:p>
            <a:pPr marL="285750" indent="-285750">
              <a:buFont typeface="Arial" pitchFamily="34" charset="0"/>
              <a:buChar char="•"/>
            </a:pPr>
            <a:r>
              <a:rPr lang="en-US" dirty="0"/>
              <a:t>Improved protection of arable crops against adverse weather conditions    </a:t>
            </a:r>
          </a:p>
          <a:p>
            <a:pPr marL="285750" indent="-285750">
              <a:buFont typeface="Arial" pitchFamily="34" charset="0"/>
              <a:buChar char="•"/>
            </a:pPr>
            <a:r>
              <a:rPr lang="en-US" dirty="0"/>
              <a:t>Reduction of the area-related consumption of </a:t>
            </a:r>
            <a:r>
              <a:rPr lang="en-US" dirty="0" err="1"/>
              <a:t>fertilisers</a:t>
            </a:r>
            <a:r>
              <a:rPr lang="en-US" dirty="0"/>
              <a:t> and pesticides</a:t>
            </a:r>
            <a:endParaRPr lang="de-DE" dirty="0"/>
          </a:p>
        </p:txBody>
      </p:sp>
      <p:sp>
        <p:nvSpPr>
          <p:cNvPr id="4" name="Textplatzhalter 3"/>
          <p:cNvSpPr>
            <a:spLocks noGrp="1"/>
          </p:cNvSpPr>
          <p:nvPr>
            <p:ph type="body" sz="half" idx="10"/>
          </p:nvPr>
        </p:nvSpPr>
        <p:spPr>
          <a:xfrm>
            <a:off x="107504" y="1376772"/>
            <a:ext cx="8568952" cy="365130"/>
          </a:xfrm>
        </p:spPr>
        <p:txBody>
          <a:bodyPr/>
          <a:lstStyle/>
          <a:p>
            <a:r>
              <a:rPr lang="en-US" dirty="0"/>
              <a:t>Benefits for farmers</a:t>
            </a:r>
            <a:endParaRPr lang="de-DE" dirty="0"/>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74</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spTree>
    <p:extLst>
      <p:ext uri="{BB962C8B-B14F-4D97-AF65-F5344CB8AC3E}">
        <p14:creationId xmlns:p14="http://schemas.microsoft.com/office/powerpoint/2010/main" val="42812705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3948" y="692696"/>
            <a:ext cx="4572508" cy="387333"/>
          </a:xfrm>
        </p:spPr>
        <p:txBody>
          <a:bodyPr/>
          <a:lstStyle/>
          <a:p>
            <a:pPr algn="r"/>
            <a:r>
              <a:rPr lang="de-DE" dirty="0"/>
              <a:t>Pro vs. Contra</a:t>
            </a:r>
          </a:p>
        </p:txBody>
      </p:sp>
      <p:sp>
        <p:nvSpPr>
          <p:cNvPr id="3" name="Textplatzhalter 2"/>
          <p:cNvSpPr>
            <a:spLocks noGrp="1"/>
          </p:cNvSpPr>
          <p:nvPr>
            <p:ph type="body" sz="half" idx="2"/>
          </p:nvPr>
        </p:nvSpPr>
        <p:spPr>
          <a:xfrm>
            <a:off x="107504" y="1808820"/>
            <a:ext cx="8568952" cy="4680520"/>
          </a:xfrm>
        </p:spPr>
        <p:txBody>
          <a:bodyPr/>
          <a:lstStyle/>
          <a:p>
            <a:endParaRPr lang="en-US" dirty="0"/>
          </a:p>
          <a:p>
            <a:r>
              <a:rPr lang="en-US" dirty="0"/>
              <a:t>What benefits does agroforestry have for communities?</a:t>
            </a:r>
          </a:p>
          <a:p>
            <a:pPr marL="285750" indent="-285750">
              <a:buFont typeface="Arial" pitchFamily="34" charset="0"/>
              <a:buChar char="•"/>
            </a:pPr>
            <a:r>
              <a:rPr lang="en-US" dirty="0"/>
              <a:t>Creation of regional markets for agroforestry products and processing</a:t>
            </a:r>
          </a:p>
          <a:p>
            <a:pPr marL="285750" indent="-285750">
              <a:buFont typeface="Arial" pitchFamily="34" charset="0"/>
              <a:buChar char="•"/>
            </a:pPr>
            <a:r>
              <a:rPr lang="en-US" dirty="0"/>
              <a:t>enrichment and aesthetic enhancement of the landscape with positive effects on tourism and quality of life</a:t>
            </a:r>
          </a:p>
          <a:p>
            <a:pPr marL="285750" indent="-285750">
              <a:buFont typeface="Arial" pitchFamily="34" charset="0"/>
              <a:buChar char="•"/>
            </a:pPr>
            <a:r>
              <a:rPr lang="en-US" dirty="0"/>
              <a:t>Development of sustainable agricultural structures</a:t>
            </a:r>
          </a:p>
          <a:p>
            <a:pPr marL="285750" indent="-285750">
              <a:buFont typeface="Arial" pitchFamily="34" charset="0"/>
              <a:buChar char="•"/>
            </a:pPr>
            <a:r>
              <a:rPr lang="en-US" dirty="0"/>
              <a:t>Strengthening rural regions by promoting regional material cycles and regional value creation</a:t>
            </a:r>
          </a:p>
          <a:p>
            <a:pPr marL="285750" indent="-285750">
              <a:buFont typeface="Arial" pitchFamily="34" charset="0"/>
              <a:buChar char="•"/>
            </a:pPr>
            <a:r>
              <a:rPr lang="en-US" dirty="0"/>
              <a:t>Sustainable energy supply</a:t>
            </a:r>
          </a:p>
          <a:p>
            <a:pPr marL="285750" indent="-285750">
              <a:buFont typeface="Arial" pitchFamily="34" charset="0"/>
              <a:buChar char="•"/>
            </a:pPr>
            <a:r>
              <a:rPr lang="en-US" dirty="0"/>
              <a:t>Improved groundwater quality</a:t>
            </a:r>
          </a:p>
          <a:p>
            <a:pPr marL="285750" indent="-285750">
              <a:buFont typeface="Arial" pitchFamily="34" charset="0"/>
              <a:buChar char="•"/>
            </a:pPr>
            <a:endParaRPr lang="de-DE" dirty="0"/>
          </a:p>
        </p:txBody>
      </p:sp>
      <p:sp>
        <p:nvSpPr>
          <p:cNvPr id="4" name="Textplatzhalter 3"/>
          <p:cNvSpPr>
            <a:spLocks noGrp="1"/>
          </p:cNvSpPr>
          <p:nvPr>
            <p:ph type="body" sz="half" idx="10"/>
          </p:nvPr>
        </p:nvSpPr>
        <p:spPr>
          <a:xfrm>
            <a:off x="107504" y="1376772"/>
            <a:ext cx="8568952" cy="365130"/>
          </a:xfrm>
        </p:spPr>
        <p:txBody>
          <a:bodyPr/>
          <a:lstStyle/>
          <a:p>
            <a:r>
              <a:rPr lang="en-US" dirty="0"/>
              <a:t>Advantages for municipalities</a:t>
            </a:r>
          </a:p>
          <a:p>
            <a:endParaRPr lang="de-DE" dirty="0"/>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75</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spTree>
    <p:extLst>
      <p:ext uri="{BB962C8B-B14F-4D97-AF65-F5344CB8AC3E}">
        <p14:creationId xmlns:p14="http://schemas.microsoft.com/office/powerpoint/2010/main" val="34963119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3948" y="692696"/>
            <a:ext cx="4572508" cy="387333"/>
          </a:xfrm>
        </p:spPr>
        <p:txBody>
          <a:bodyPr/>
          <a:lstStyle/>
          <a:p>
            <a:pPr algn="r"/>
            <a:r>
              <a:rPr lang="de-DE" dirty="0"/>
              <a:t>Pro vs. Contra</a:t>
            </a:r>
          </a:p>
        </p:txBody>
      </p:sp>
      <p:sp>
        <p:nvSpPr>
          <p:cNvPr id="3" name="Textplatzhalter 2"/>
          <p:cNvSpPr>
            <a:spLocks noGrp="1"/>
          </p:cNvSpPr>
          <p:nvPr>
            <p:ph type="body" sz="half" idx="2"/>
          </p:nvPr>
        </p:nvSpPr>
        <p:spPr>
          <a:xfrm>
            <a:off x="107504" y="1808820"/>
            <a:ext cx="8568952" cy="4680520"/>
          </a:xfrm>
        </p:spPr>
        <p:txBody>
          <a:bodyPr/>
          <a:lstStyle/>
          <a:p>
            <a:endParaRPr lang="en-US" dirty="0"/>
          </a:p>
          <a:p>
            <a:r>
              <a:rPr lang="en-US" dirty="0"/>
              <a:t>Landowners can also benefit from agroforestry systems:</a:t>
            </a:r>
          </a:p>
          <a:p>
            <a:pPr marL="285750" indent="-285750">
              <a:buFont typeface="Arial" pitchFamily="34" charset="0"/>
              <a:buChar char="•"/>
            </a:pPr>
            <a:r>
              <a:rPr lang="en-US" dirty="0"/>
              <a:t>Reduction of soil erosion by wind and water</a:t>
            </a:r>
          </a:p>
          <a:p>
            <a:pPr marL="285750" indent="-285750">
              <a:buFont typeface="Arial" pitchFamily="34" charset="0"/>
              <a:buChar char="•"/>
            </a:pPr>
            <a:r>
              <a:rPr lang="en-US" dirty="0"/>
              <a:t>Reduction of substance discharge from agricultural land into ground and surface waters</a:t>
            </a:r>
          </a:p>
          <a:p>
            <a:pPr marL="285750" indent="-285750">
              <a:buFont typeface="Arial" pitchFamily="34" charset="0"/>
              <a:buChar char="•"/>
            </a:pPr>
            <a:r>
              <a:rPr lang="en-US" dirty="0"/>
              <a:t>Increase of soil fertility through more closed nutrient cycles and humus enrichment</a:t>
            </a:r>
          </a:p>
          <a:p>
            <a:endParaRPr lang="de-DE" dirty="0"/>
          </a:p>
        </p:txBody>
      </p:sp>
      <p:sp>
        <p:nvSpPr>
          <p:cNvPr id="4" name="Textplatzhalter 3"/>
          <p:cNvSpPr>
            <a:spLocks noGrp="1"/>
          </p:cNvSpPr>
          <p:nvPr>
            <p:ph type="body" sz="half" idx="10"/>
          </p:nvPr>
        </p:nvSpPr>
        <p:spPr>
          <a:xfrm>
            <a:off x="107504" y="1376772"/>
            <a:ext cx="8568952" cy="365130"/>
          </a:xfrm>
        </p:spPr>
        <p:txBody>
          <a:bodyPr/>
          <a:lstStyle/>
          <a:p>
            <a:r>
              <a:rPr lang="en-US" dirty="0"/>
              <a:t>Advantages for landowners</a:t>
            </a:r>
          </a:p>
          <a:p>
            <a:endParaRPr lang="de-DE" dirty="0"/>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76</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spTree>
    <p:extLst>
      <p:ext uri="{BB962C8B-B14F-4D97-AF65-F5344CB8AC3E}">
        <p14:creationId xmlns:p14="http://schemas.microsoft.com/office/powerpoint/2010/main" val="10877832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3948" y="692696"/>
            <a:ext cx="4572508" cy="387333"/>
          </a:xfrm>
        </p:spPr>
        <p:txBody>
          <a:bodyPr/>
          <a:lstStyle/>
          <a:p>
            <a:pPr algn="r"/>
            <a:r>
              <a:rPr lang="de-DE" dirty="0"/>
              <a:t>Pro vs. Contra</a:t>
            </a:r>
          </a:p>
        </p:txBody>
      </p:sp>
      <p:sp>
        <p:nvSpPr>
          <p:cNvPr id="3" name="Textplatzhalter 2"/>
          <p:cNvSpPr>
            <a:spLocks noGrp="1"/>
          </p:cNvSpPr>
          <p:nvPr>
            <p:ph type="body" sz="half" idx="2"/>
          </p:nvPr>
        </p:nvSpPr>
        <p:spPr>
          <a:xfrm>
            <a:off x="107504" y="1808820"/>
            <a:ext cx="8568952" cy="4680520"/>
          </a:xfrm>
        </p:spPr>
        <p:txBody>
          <a:bodyPr/>
          <a:lstStyle/>
          <a:p>
            <a:endParaRPr lang="en-US" dirty="0"/>
          </a:p>
          <a:p>
            <a:r>
              <a:rPr lang="en-US" dirty="0"/>
              <a:t>How can environmental and nature conservation benefit from agroforestry systems?</a:t>
            </a:r>
          </a:p>
          <a:p>
            <a:pPr marL="285750" indent="-285750">
              <a:buFont typeface="Arial" pitchFamily="34" charset="0"/>
              <a:buChar char="•"/>
            </a:pPr>
            <a:r>
              <a:rPr lang="en-US" dirty="0"/>
              <a:t>Increasing structural and habitat diversity in agriculturally influenced regions</a:t>
            </a:r>
            <a:br>
              <a:rPr lang="en-US" dirty="0"/>
            </a:br>
            <a:r>
              <a:rPr lang="en-US" dirty="0"/>
              <a:t>Woody structures and fringe areas in agroforestry systems represent a valuable habitat for numerous plant and animal species</a:t>
            </a:r>
          </a:p>
          <a:p>
            <a:pPr marL="285750" indent="-285750">
              <a:buFont typeface="Arial" pitchFamily="34" charset="0"/>
              <a:buChar char="•"/>
            </a:pPr>
            <a:r>
              <a:rPr lang="en-US" dirty="0"/>
              <a:t>Increasing biodiversity</a:t>
            </a:r>
          </a:p>
          <a:p>
            <a:pPr marL="285750" indent="-285750">
              <a:buFont typeface="Arial" pitchFamily="34" charset="0"/>
              <a:buChar char="•"/>
            </a:pPr>
            <a:r>
              <a:rPr lang="en-US" dirty="0"/>
              <a:t>Promotion of beneficial organisms in the arable area</a:t>
            </a:r>
          </a:p>
          <a:p>
            <a:pPr marL="285750" indent="-285750">
              <a:buFont typeface="Arial" pitchFamily="34" charset="0"/>
              <a:buChar char="•"/>
            </a:pPr>
            <a:r>
              <a:rPr lang="en-US" dirty="0"/>
              <a:t>Creation of quiet or extensive zones in agricultural areas</a:t>
            </a:r>
          </a:p>
          <a:p>
            <a:pPr marL="285750" indent="-285750">
              <a:buFont typeface="Arial" pitchFamily="34" charset="0"/>
              <a:buChar char="•"/>
            </a:pPr>
            <a:r>
              <a:rPr lang="en-US" dirty="0"/>
              <a:t>Creation of retreat areas for game (especially small game)</a:t>
            </a:r>
          </a:p>
          <a:p>
            <a:pPr marL="285750" indent="-285750">
              <a:buFont typeface="Arial" pitchFamily="34" charset="0"/>
              <a:buChar char="•"/>
            </a:pPr>
            <a:r>
              <a:rPr lang="en-US" dirty="0" err="1"/>
              <a:t>Extensification</a:t>
            </a:r>
            <a:r>
              <a:rPr lang="en-US" dirty="0"/>
              <a:t> of agricultural production</a:t>
            </a:r>
          </a:p>
          <a:p>
            <a:pPr marL="285750" indent="-285750">
              <a:buFont typeface="Arial" pitchFamily="34" charset="0"/>
              <a:buChar char="•"/>
            </a:pPr>
            <a:r>
              <a:rPr lang="en-US" dirty="0"/>
              <a:t>Sustainable provision of woody energy raw materials</a:t>
            </a:r>
          </a:p>
          <a:p>
            <a:endParaRPr lang="en-US" dirty="0"/>
          </a:p>
          <a:p>
            <a:endParaRPr lang="de-DE" dirty="0"/>
          </a:p>
        </p:txBody>
      </p:sp>
      <p:sp>
        <p:nvSpPr>
          <p:cNvPr id="4" name="Textplatzhalter 3"/>
          <p:cNvSpPr>
            <a:spLocks noGrp="1"/>
          </p:cNvSpPr>
          <p:nvPr>
            <p:ph type="body" sz="half" idx="10"/>
          </p:nvPr>
        </p:nvSpPr>
        <p:spPr>
          <a:xfrm>
            <a:off x="107504" y="1376772"/>
            <a:ext cx="8568952" cy="365130"/>
          </a:xfrm>
        </p:spPr>
        <p:txBody>
          <a:bodyPr/>
          <a:lstStyle/>
          <a:p>
            <a:r>
              <a:rPr lang="en-US" dirty="0"/>
              <a:t>Benefits for environmental and nature conservation</a:t>
            </a:r>
          </a:p>
          <a:p>
            <a:endParaRPr lang="de-DE" dirty="0"/>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77</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spTree>
    <p:extLst>
      <p:ext uri="{BB962C8B-B14F-4D97-AF65-F5344CB8AC3E}">
        <p14:creationId xmlns:p14="http://schemas.microsoft.com/office/powerpoint/2010/main" val="8772251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3948" y="692696"/>
            <a:ext cx="4572508" cy="387333"/>
          </a:xfrm>
        </p:spPr>
        <p:txBody>
          <a:bodyPr/>
          <a:lstStyle/>
          <a:p>
            <a:pPr algn="r"/>
            <a:r>
              <a:rPr lang="de-DE" dirty="0"/>
              <a:t>Pro vs. Contra</a:t>
            </a:r>
          </a:p>
        </p:txBody>
      </p:sp>
      <p:sp>
        <p:nvSpPr>
          <p:cNvPr id="3" name="Textplatzhalter 2"/>
          <p:cNvSpPr>
            <a:spLocks noGrp="1"/>
          </p:cNvSpPr>
          <p:nvPr>
            <p:ph type="body" sz="half" idx="2"/>
          </p:nvPr>
        </p:nvSpPr>
        <p:spPr>
          <a:xfrm>
            <a:off x="107504" y="1808820"/>
            <a:ext cx="8568952" cy="4680520"/>
          </a:xfrm>
        </p:spPr>
        <p:txBody>
          <a:bodyPr/>
          <a:lstStyle/>
          <a:p>
            <a:endParaRPr lang="en-US" dirty="0"/>
          </a:p>
          <a:p>
            <a:r>
              <a:rPr lang="en-US" dirty="0"/>
              <a:t>What restrictions result from agroforestry?</a:t>
            </a:r>
          </a:p>
          <a:p>
            <a:pPr marL="285750" indent="-285750">
              <a:buFont typeface="Arial" pitchFamily="34" charset="0"/>
              <a:buChar char="•"/>
            </a:pPr>
            <a:r>
              <a:rPr lang="en-US" dirty="0"/>
              <a:t>Higher establishment costs of agroforestry systems in comparison to annual crops</a:t>
            </a:r>
          </a:p>
          <a:p>
            <a:pPr marL="285750" indent="-285750">
              <a:buFont typeface="Arial" pitchFamily="34" charset="0"/>
              <a:buChar char="•"/>
            </a:pPr>
            <a:r>
              <a:rPr lang="en-US" dirty="0"/>
              <a:t>Increased effort and higher management costs</a:t>
            </a:r>
          </a:p>
          <a:p>
            <a:pPr marL="285750" indent="-285750">
              <a:buFont typeface="Arial" pitchFamily="34" charset="0"/>
              <a:buChar char="•"/>
            </a:pPr>
            <a:r>
              <a:rPr lang="en-US" dirty="0"/>
              <a:t>Long-term capital and area commitment due to the comparatively slow growing trees and shrubs</a:t>
            </a:r>
          </a:p>
          <a:p>
            <a:pPr marL="285750" indent="-285750">
              <a:buFont typeface="Arial" pitchFamily="34" charset="0"/>
              <a:buChar char="•"/>
            </a:pPr>
            <a:r>
              <a:rPr lang="en-US" dirty="0"/>
              <a:t>In special cases: Woody roots can penetrate existing field drainage systems and destroy/clog them</a:t>
            </a:r>
          </a:p>
          <a:p>
            <a:pPr marL="285750" indent="-285750">
              <a:buFont typeface="Arial" pitchFamily="34" charset="0"/>
              <a:buChar char="•"/>
            </a:pPr>
            <a:r>
              <a:rPr lang="en-US" dirty="0"/>
              <a:t>Competition between woody plants and arable crops for light, nutrients, water and growing space with negative effects on plant growth</a:t>
            </a:r>
          </a:p>
          <a:p>
            <a:endParaRPr lang="en-US" dirty="0"/>
          </a:p>
          <a:p>
            <a:endParaRPr lang="en-US" dirty="0"/>
          </a:p>
          <a:p>
            <a:r>
              <a:rPr lang="en-US" dirty="0"/>
              <a:t>However, careful planning prior to the establishment of the area and professional establishment and management of agroforestry systems can generally avoid the majority of the negative effects mentioned or at least reduce them to a tolerable level</a:t>
            </a:r>
          </a:p>
          <a:p>
            <a:endParaRPr lang="de-DE" dirty="0"/>
          </a:p>
        </p:txBody>
      </p:sp>
      <p:sp>
        <p:nvSpPr>
          <p:cNvPr id="4" name="Textplatzhalter 3"/>
          <p:cNvSpPr>
            <a:spLocks noGrp="1"/>
          </p:cNvSpPr>
          <p:nvPr>
            <p:ph type="body" sz="half" idx="10"/>
          </p:nvPr>
        </p:nvSpPr>
        <p:spPr>
          <a:xfrm>
            <a:off x="107504" y="1376772"/>
            <a:ext cx="8568952" cy="365130"/>
          </a:xfrm>
        </p:spPr>
        <p:txBody>
          <a:bodyPr/>
          <a:lstStyle/>
          <a:p>
            <a:r>
              <a:rPr lang="en-US" dirty="0"/>
              <a:t>Disadvantages of agroforestry</a:t>
            </a:r>
          </a:p>
          <a:p>
            <a:endParaRPr lang="de-DE" dirty="0"/>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78</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spTree>
    <p:extLst>
      <p:ext uri="{BB962C8B-B14F-4D97-AF65-F5344CB8AC3E}">
        <p14:creationId xmlns:p14="http://schemas.microsoft.com/office/powerpoint/2010/main" val="27485664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3948" y="692696"/>
            <a:ext cx="4572508" cy="387333"/>
          </a:xfrm>
        </p:spPr>
        <p:txBody>
          <a:bodyPr/>
          <a:lstStyle/>
          <a:p>
            <a:pPr algn="r"/>
            <a:r>
              <a:rPr lang="de-DE" dirty="0" err="1"/>
              <a:t>Success</a:t>
            </a:r>
            <a:r>
              <a:rPr lang="de-DE" dirty="0"/>
              <a:t> </a:t>
            </a:r>
            <a:r>
              <a:rPr lang="de-DE" dirty="0" err="1"/>
              <a:t>factors</a:t>
            </a:r>
            <a:endParaRPr lang="de-DE" dirty="0"/>
          </a:p>
        </p:txBody>
      </p:sp>
      <p:sp>
        <p:nvSpPr>
          <p:cNvPr id="3" name="Textplatzhalter 2"/>
          <p:cNvSpPr>
            <a:spLocks noGrp="1"/>
          </p:cNvSpPr>
          <p:nvPr>
            <p:ph type="body" sz="half" idx="2"/>
          </p:nvPr>
        </p:nvSpPr>
        <p:spPr>
          <a:xfrm>
            <a:off x="107504" y="1808820"/>
            <a:ext cx="8568952" cy="4680520"/>
          </a:xfrm>
        </p:spPr>
        <p:txBody>
          <a:bodyPr/>
          <a:lstStyle/>
          <a:p>
            <a:pPr marL="285750" indent="-285750">
              <a:buFont typeface="Arial" pitchFamily="34" charset="0"/>
              <a:buChar char="•"/>
            </a:pPr>
            <a:r>
              <a:rPr lang="en-US" dirty="0"/>
              <a:t>Secure land tenure and sensible government regulations</a:t>
            </a:r>
          </a:p>
          <a:p>
            <a:pPr marL="742950" lvl="1" indent="-285750">
              <a:buFont typeface="Arial" pitchFamily="34" charset="0"/>
              <a:buChar char="•"/>
            </a:pPr>
            <a:r>
              <a:rPr lang="en-US" sz="1600" dirty="0"/>
              <a:t>Farmers with insecure  land rights are unable or unwilling to plant tree</a:t>
            </a:r>
          </a:p>
          <a:p>
            <a:pPr marL="742950" lvl="1" indent="-285750">
              <a:buFont typeface="Arial" pitchFamily="34" charset="0"/>
              <a:buChar char="•"/>
            </a:pPr>
            <a:r>
              <a:rPr lang="en-US" sz="1600" dirty="0"/>
              <a:t>In many countries, bans on cutting down trees are a disincentive for farmers to plant them</a:t>
            </a:r>
          </a:p>
          <a:p>
            <a:pPr marL="742950" lvl="1" indent="-285750">
              <a:buFont typeface="Arial" pitchFamily="34" charset="0"/>
              <a:buChar char="•"/>
            </a:pPr>
            <a:r>
              <a:rPr lang="en-US" sz="1600" dirty="0"/>
              <a:t>Therefore, mechanisms are needed to exempt trees on farms from such ordinances</a:t>
            </a:r>
          </a:p>
          <a:p>
            <a:pPr marL="285750" indent="-285750">
              <a:buFont typeface="Arial" pitchFamily="34" charset="0"/>
              <a:buChar char="•"/>
            </a:pPr>
            <a:endParaRPr lang="en-US" dirty="0"/>
          </a:p>
          <a:p>
            <a:pPr marL="285750" indent="-285750">
              <a:buFont typeface="Arial" pitchFamily="34" charset="0"/>
              <a:buChar char="•"/>
            </a:pPr>
            <a:r>
              <a:rPr lang="en-US" dirty="0"/>
              <a:t>Adaptation to local conditions</a:t>
            </a:r>
          </a:p>
          <a:p>
            <a:pPr marL="742950" lvl="1" indent="-285750">
              <a:buFont typeface="Arial" pitchFamily="34" charset="0"/>
              <a:buChar char="•"/>
            </a:pPr>
            <a:r>
              <a:rPr lang="en-US" sz="1600" dirty="0"/>
              <a:t>Agroforestry systems and technologies need to be adapted:</a:t>
            </a:r>
          </a:p>
          <a:p>
            <a:pPr marL="1200150" lvl="2" indent="-285750">
              <a:buFont typeface="Arial" pitchFamily="34" charset="0"/>
              <a:buChar char="•"/>
            </a:pPr>
            <a:r>
              <a:rPr lang="en-US" sz="1400" b="1" dirty="0"/>
              <a:t>to local environmental, economic and social conditions</a:t>
            </a:r>
          </a:p>
          <a:p>
            <a:pPr marL="742950" lvl="1" indent="-285750">
              <a:buFont typeface="Arial" pitchFamily="34" charset="0"/>
              <a:buChar char="•"/>
            </a:pPr>
            <a:r>
              <a:rPr lang="en-US" sz="1600" dirty="0"/>
              <a:t>Successful efforts to introduce agroforestry often combine modern science and local traditional knowledge</a:t>
            </a:r>
          </a:p>
          <a:p>
            <a:pPr marL="285750" indent="-285750">
              <a:buFont typeface="Arial" pitchFamily="34" charset="0"/>
              <a:buChar char="•"/>
            </a:pPr>
            <a:endParaRPr lang="en-US" dirty="0"/>
          </a:p>
          <a:p>
            <a:pPr marL="285750" indent="-285750">
              <a:buFont typeface="Arial" pitchFamily="34" charset="0"/>
              <a:buChar char="•"/>
            </a:pPr>
            <a:r>
              <a:rPr lang="en-US" dirty="0"/>
              <a:t>Availability of information and training</a:t>
            </a:r>
          </a:p>
          <a:p>
            <a:pPr marL="742950" lvl="1" indent="-285750">
              <a:buFont typeface="Arial" pitchFamily="34" charset="0"/>
              <a:buChar char="•"/>
            </a:pPr>
            <a:r>
              <a:rPr lang="en-US" sz="1600" dirty="0"/>
              <a:t>Farmers need more information and training for agroforestry relative to other agricultural activities</a:t>
            </a:r>
          </a:p>
          <a:p>
            <a:pPr marL="742950" lvl="1" indent="-285750">
              <a:buFont typeface="Arial" pitchFamily="34" charset="0"/>
              <a:buChar char="•"/>
            </a:pPr>
            <a:r>
              <a:rPr lang="en-US" sz="1600" dirty="0"/>
              <a:t>When starting operations, they often lack skills to establish tree and shrub nurseries, pre-treat the seeds and carry out tree pruning activities</a:t>
            </a:r>
          </a:p>
          <a:p>
            <a:pPr marL="285750" indent="-285750">
              <a:buFont typeface="Arial" pitchFamily="34" charset="0"/>
              <a:buChar char="•"/>
            </a:pPr>
            <a:endParaRPr lang="en-US" dirty="0"/>
          </a:p>
          <a:p>
            <a:pPr marL="285750" indent="-285750">
              <a:buFont typeface="Arial" pitchFamily="34" charset="0"/>
              <a:buChar char="•"/>
            </a:pPr>
            <a:endParaRPr lang="en-US" dirty="0"/>
          </a:p>
          <a:p>
            <a:pPr marL="285750" indent="-285750">
              <a:buFont typeface="Arial" pitchFamily="34" charset="0"/>
              <a:buChar char="•"/>
            </a:pPr>
            <a:endParaRPr lang="en-US" dirty="0"/>
          </a:p>
          <a:p>
            <a:pPr marL="285750" indent="-285750">
              <a:buFont typeface="Arial" pitchFamily="34" charset="0"/>
              <a:buChar char="•"/>
            </a:pPr>
            <a:r>
              <a:rPr lang="en-US" dirty="0"/>
              <a:t>(FAO (2005))</a:t>
            </a:r>
            <a:endParaRPr lang="de-DE" dirty="0"/>
          </a:p>
        </p:txBody>
      </p:sp>
      <p:sp>
        <p:nvSpPr>
          <p:cNvPr id="4" name="Textplatzhalter 3"/>
          <p:cNvSpPr>
            <a:spLocks noGrp="1"/>
          </p:cNvSpPr>
          <p:nvPr>
            <p:ph type="body" sz="half" idx="10"/>
          </p:nvPr>
        </p:nvSpPr>
        <p:spPr>
          <a:xfrm>
            <a:off x="107504" y="1376772"/>
            <a:ext cx="8568952" cy="365130"/>
          </a:xfrm>
        </p:spPr>
        <p:txBody>
          <a:bodyPr/>
          <a:lstStyle/>
          <a:p>
            <a:r>
              <a:rPr lang="en-US" dirty="0"/>
              <a:t>factors contribute to successful adoption and practice of agroforestry</a:t>
            </a:r>
            <a:endParaRPr lang="de-DE" dirty="0"/>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79</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spTree>
    <p:extLst>
      <p:ext uri="{BB962C8B-B14F-4D97-AF65-F5344CB8AC3E}">
        <p14:creationId xmlns:p14="http://schemas.microsoft.com/office/powerpoint/2010/main" val="3804215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3948" y="692696"/>
            <a:ext cx="4572508" cy="387333"/>
          </a:xfrm>
        </p:spPr>
        <p:txBody>
          <a:bodyPr/>
          <a:lstStyle/>
          <a:p>
            <a:pPr algn="r"/>
            <a:r>
              <a:rPr lang="de-DE" dirty="0" err="1"/>
              <a:t>History</a:t>
            </a:r>
            <a:r>
              <a:rPr lang="de-DE" dirty="0"/>
              <a:t> </a:t>
            </a:r>
            <a:r>
              <a:rPr lang="de-DE" dirty="0" err="1"/>
              <a:t>of</a:t>
            </a:r>
            <a:r>
              <a:rPr lang="de-DE" dirty="0"/>
              <a:t> </a:t>
            </a:r>
            <a:r>
              <a:rPr lang="de-DE" dirty="0" err="1"/>
              <a:t>agroforestry</a:t>
            </a:r>
            <a:endParaRPr lang="de-DE" dirty="0"/>
          </a:p>
        </p:txBody>
      </p:sp>
      <p:sp>
        <p:nvSpPr>
          <p:cNvPr id="3" name="Textplatzhalter 2"/>
          <p:cNvSpPr>
            <a:spLocks noGrp="1"/>
          </p:cNvSpPr>
          <p:nvPr>
            <p:ph type="body" sz="half" idx="2"/>
          </p:nvPr>
        </p:nvSpPr>
        <p:spPr>
          <a:xfrm>
            <a:off x="107504" y="1808820"/>
            <a:ext cx="8568952" cy="4680520"/>
          </a:xfrm>
        </p:spPr>
        <p:txBody>
          <a:bodyPr/>
          <a:lstStyle/>
          <a:p>
            <a:pPr marL="285750" indent="-285750">
              <a:buFont typeface="Arial" pitchFamily="34" charset="0"/>
              <a:buChar char="•"/>
            </a:pPr>
            <a:endParaRPr lang="en-US" dirty="0"/>
          </a:p>
          <a:p>
            <a:pPr marL="285750" indent="-285750">
              <a:buFont typeface="Arial" pitchFamily="34" charset="0"/>
              <a:buChar char="•"/>
            </a:pPr>
            <a:r>
              <a:rPr lang="en-US" dirty="0"/>
              <a:t>story varies greatly from one place to another</a:t>
            </a:r>
          </a:p>
          <a:p>
            <a:pPr marL="285750" indent="-285750">
              <a:buFont typeface="Arial" pitchFamily="34" charset="0"/>
              <a:buChar char="•"/>
            </a:pPr>
            <a:r>
              <a:rPr lang="en-US" dirty="0"/>
              <a:t>practice of cultivating tree species and agricultural crops in intimate combination has existed from ancient times around the world and has constituted default practice in terms of land use management</a:t>
            </a:r>
          </a:p>
          <a:p>
            <a:pPr marL="285750" indent="-285750">
              <a:buFont typeface="Arial" pitchFamily="34" charset="0"/>
              <a:buChar char="•"/>
            </a:pPr>
            <a:r>
              <a:rPr lang="en-US" dirty="0"/>
              <a:t>It was only during the last centuries that farming and trees became dissociated as </a:t>
            </a:r>
            <a:r>
              <a:rPr lang="en-US" dirty="0" err="1"/>
              <a:t>monocropping</a:t>
            </a:r>
            <a:r>
              <a:rPr lang="en-US" dirty="0"/>
              <a:t> became more common, in an effort to intensify food production</a:t>
            </a:r>
          </a:p>
          <a:p>
            <a:pPr marL="285750" indent="-285750">
              <a:buFont typeface="Arial" pitchFamily="34" charset="0"/>
              <a:buChar char="•"/>
            </a:pPr>
            <a:r>
              <a:rPr lang="en-US" dirty="0"/>
              <a:t>If we go back 10,000 years we can see trees, crops, livestock and farms interacting with semi-natural vegetation, land and water, as well as budding urban markets, long before ‘forests’ were defined as an institutional entity</a:t>
            </a:r>
          </a:p>
          <a:p>
            <a:pPr marL="285750" indent="-285750">
              <a:buFont typeface="Arial" pitchFamily="34" charset="0"/>
              <a:buChar char="•"/>
            </a:pPr>
            <a:endParaRPr lang="de-DE" dirty="0"/>
          </a:p>
        </p:txBody>
      </p:sp>
      <p:sp>
        <p:nvSpPr>
          <p:cNvPr id="4" name="Textplatzhalter 3"/>
          <p:cNvSpPr>
            <a:spLocks noGrp="1"/>
          </p:cNvSpPr>
          <p:nvPr>
            <p:ph type="body" sz="half" idx="10"/>
          </p:nvPr>
        </p:nvSpPr>
        <p:spPr>
          <a:xfrm>
            <a:off x="107504" y="1376772"/>
            <a:ext cx="8568952" cy="365130"/>
          </a:xfrm>
        </p:spPr>
        <p:txBody>
          <a:bodyPr/>
          <a:lstStyle/>
          <a:p>
            <a:r>
              <a:rPr lang="de-DE" dirty="0" err="1"/>
              <a:t>Agroforestry</a:t>
            </a:r>
            <a:r>
              <a:rPr lang="de-DE" dirty="0"/>
              <a:t> </a:t>
            </a:r>
            <a:r>
              <a:rPr lang="de-DE" dirty="0" err="1"/>
              <a:t>as</a:t>
            </a:r>
            <a:r>
              <a:rPr lang="de-DE" dirty="0"/>
              <a:t> </a:t>
            </a:r>
            <a:r>
              <a:rPr lang="de-DE" dirty="0" err="1"/>
              <a:t>ancient</a:t>
            </a:r>
            <a:r>
              <a:rPr lang="de-DE" dirty="0"/>
              <a:t> </a:t>
            </a:r>
            <a:r>
              <a:rPr lang="de-DE" dirty="0" err="1"/>
              <a:t>practice</a:t>
            </a:r>
            <a:endParaRPr lang="de-DE" dirty="0"/>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8</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spTree>
    <p:extLst>
      <p:ext uri="{BB962C8B-B14F-4D97-AF65-F5344CB8AC3E}">
        <p14:creationId xmlns:p14="http://schemas.microsoft.com/office/powerpoint/2010/main" val="340364740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3948" y="692696"/>
            <a:ext cx="4572508" cy="387333"/>
          </a:xfrm>
        </p:spPr>
        <p:txBody>
          <a:bodyPr/>
          <a:lstStyle/>
          <a:p>
            <a:pPr algn="r"/>
            <a:r>
              <a:rPr lang="de-DE" dirty="0" err="1"/>
              <a:t>Success</a:t>
            </a:r>
            <a:r>
              <a:rPr lang="de-DE" dirty="0"/>
              <a:t> </a:t>
            </a:r>
            <a:r>
              <a:rPr lang="de-DE" dirty="0" err="1"/>
              <a:t>factors</a:t>
            </a:r>
            <a:endParaRPr lang="de-DE" dirty="0"/>
          </a:p>
        </p:txBody>
      </p:sp>
      <p:sp>
        <p:nvSpPr>
          <p:cNvPr id="3" name="Textplatzhalter 2"/>
          <p:cNvSpPr>
            <a:spLocks noGrp="1"/>
          </p:cNvSpPr>
          <p:nvPr>
            <p:ph type="body" sz="half" idx="2"/>
          </p:nvPr>
        </p:nvSpPr>
        <p:spPr>
          <a:xfrm>
            <a:off x="107504" y="1808820"/>
            <a:ext cx="8568952" cy="4680520"/>
          </a:xfrm>
        </p:spPr>
        <p:txBody>
          <a:bodyPr/>
          <a:lstStyle/>
          <a:p>
            <a:pPr marL="285750" indent="-285750">
              <a:buFont typeface="Arial" pitchFamily="34" charset="0"/>
              <a:buChar char="•"/>
            </a:pPr>
            <a:r>
              <a:rPr lang="en-US" dirty="0"/>
              <a:t>Government and project support</a:t>
            </a:r>
          </a:p>
          <a:p>
            <a:pPr marL="742950" lvl="1" indent="-285750">
              <a:buFont typeface="Arial" pitchFamily="34" charset="0"/>
              <a:buChar char="•"/>
            </a:pPr>
            <a:r>
              <a:rPr lang="en-US" sz="1600" dirty="0"/>
              <a:t>needed to promote tree planting, </a:t>
            </a:r>
          </a:p>
          <a:p>
            <a:pPr marL="742950" lvl="1" indent="-285750">
              <a:buFont typeface="Arial" pitchFamily="34" charset="0"/>
              <a:buChar char="•"/>
            </a:pPr>
            <a:r>
              <a:rPr lang="en-US" sz="1600" dirty="0"/>
              <a:t>provide information and technical assistance </a:t>
            </a:r>
          </a:p>
          <a:p>
            <a:pPr marL="742950" lvl="1" indent="-285750">
              <a:buFont typeface="Arial" pitchFamily="34" charset="0"/>
              <a:buChar char="•"/>
            </a:pPr>
            <a:r>
              <a:rPr lang="en-US" sz="1600" dirty="0"/>
              <a:t>fill other gaps such as supplying tree seeds where they are not available</a:t>
            </a:r>
          </a:p>
          <a:p>
            <a:pPr marL="742950" lvl="1" indent="-285750">
              <a:buFont typeface="Arial" pitchFamily="34" charset="0"/>
              <a:buChar char="•"/>
            </a:pPr>
            <a:endParaRPr lang="en-US" sz="1600" dirty="0"/>
          </a:p>
          <a:p>
            <a:pPr marL="742950" lvl="1" indent="-285750">
              <a:buFont typeface="Arial" pitchFamily="34" charset="0"/>
              <a:buChar char="•"/>
            </a:pPr>
            <a:r>
              <a:rPr lang="en-US" sz="1600" dirty="0"/>
              <a:t>Lack of financial credit is not a major constraint to adopting agroforestry practices because of the small size of farms and scale of operations</a:t>
            </a:r>
          </a:p>
          <a:p>
            <a:pPr marL="742950" lvl="1" indent="-285750">
              <a:buFont typeface="Arial" pitchFamily="34" charset="0"/>
              <a:buChar char="•"/>
            </a:pPr>
            <a:r>
              <a:rPr lang="en-US" sz="1600" dirty="0"/>
              <a:t>the incremental approach that farmers use to plant trees and the desire of most farmers to avoid risks</a:t>
            </a:r>
          </a:p>
          <a:p>
            <a:pPr marL="742950" lvl="1" indent="-285750">
              <a:buFont typeface="Arial" pitchFamily="34" charset="0"/>
              <a:buChar char="•"/>
            </a:pPr>
            <a:endParaRPr lang="en-US" sz="1600" dirty="0"/>
          </a:p>
          <a:p>
            <a:pPr marL="742950" lvl="1" indent="-285750">
              <a:buFont typeface="Arial" pitchFamily="34" charset="0"/>
              <a:buChar char="•"/>
            </a:pPr>
            <a:r>
              <a:rPr lang="en-US" sz="1600" dirty="0"/>
              <a:t>In many instances, offering free inputs or paying farmers to plant trees encourages dependency and acts as a disincentive to planting when a project ends</a:t>
            </a:r>
          </a:p>
          <a:p>
            <a:pPr marL="742950" lvl="1" indent="-285750">
              <a:buFont typeface="Arial" pitchFamily="34" charset="0"/>
              <a:buChar char="•"/>
            </a:pPr>
            <a:r>
              <a:rPr lang="en-US" sz="1600" dirty="0"/>
              <a:t>In most cases, credit or payments to farmers for planting trees are not required and may do more harm than good</a:t>
            </a:r>
          </a:p>
          <a:p>
            <a:pPr marL="742950" lvl="1" indent="-285750">
              <a:buFont typeface="Arial" pitchFamily="34" charset="0"/>
              <a:buChar char="•"/>
            </a:pPr>
            <a:endParaRPr lang="en-US" sz="1600" dirty="0"/>
          </a:p>
          <a:p>
            <a:pPr marL="742950" lvl="1" indent="-285750">
              <a:buFont typeface="Arial" pitchFamily="34" charset="0"/>
              <a:buChar char="•"/>
            </a:pPr>
            <a:r>
              <a:rPr lang="en-US" sz="1600" dirty="0"/>
              <a:t>Once farmers start planting on a small scale and see benefits, they are usually able and willing to continue</a:t>
            </a:r>
            <a:endParaRPr lang="en-US" dirty="0"/>
          </a:p>
          <a:p>
            <a:pPr marL="285750" indent="-285750">
              <a:buFont typeface="Arial" pitchFamily="34" charset="0"/>
              <a:buChar char="•"/>
            </a:pPr>
            <a:endParaRPr lang="de-DE" dirty="0"/>
          </a:p>
        </p:txBody>
      </p:sp>
      <p:sp>
        <p:nvSpPr>
          <p:cNvPr id="4" name="Textplatzhalter 3"/>
          <p:cNvSpPr>
            <a:spLocks noGrp="1"/>
          </p:cNvSpPr>
          <p:nvPr>
            <p:ph type="body" sz="half" idx="10"/>
          </p:nvPr>
        </p:nvSpPr>
        <p:spPr>
          <a:xfrm>
            <a:off x="107504" y="1376772"/>
            <a:ext cx="8568952" cy="365130"/>
          </a:xfrm>
        </p:spPr>
        <p:txBody>
          <a:bodyPr/>
          <a:lstStyle/>
          <a:p>
            <a:r>
              <a:rPr lang="en-US" dirty="0"/>
              <a:t>factors contribute to successful adoption and practice of agroforestry</a:t>
            </a:r>
            <a:endParaRPr lang="de-DE" dirty="0"/>
          </a:p>
          <a:p>
            <a:endParaRPr lang="de-DE" dirty="0"/>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80</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spTree>
    <p:extLst>
      <p:ext uri="{BB962C8B-B14F-4D97-AF65-F5344CB8AC3E}">
        <p14:creationId xmlns:p14="http://schemas.microsoft.com/office/powerpoint/2010/main" val="32506297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3948" y="692696"/>
            <a:ext cx="4572508" cy="387333"/>
          </a:xfrm>
        </p:spPr>
        <p:txBody>
          <a:bodyPr/>
          <a:lstStyle/>
          <a:p>
            <a:pPr algn="r"/>
            <a:r>
              <a:rPr lang="de-DE" dirty="0" err="1"/>
              <a:t>Success</a:t>
            </a:r>
            <a:r>
              <a:rPr lang="de-DE" dirty="0"/>
              <a:t> </a:t>
            </a:r>
            <a:r>
              <a:rPr lang="de-DE" dirty="0" err="1"/>
              <a:t>factors</a:t>
            </a:r>
            <a:endParaRPr lang="de-DE" dirty="0"/>
          </a:p>
        </p:txBody>
      </p:sp>
      <p:sp>
        <p:nvSpPr>
          <p:cNvPr id="3" name="Textplatzhalter 2"/>
          <p:cNvSpPr>
            <a:spLocks noGrp="1"/>
          </p:cNvSpPr>
          <p:nvPr>
            <p:ph type="body" sz="half" idx="2"/>
          </p:nvPr>
        </p:nvSpPr>
        <p:spPr>
          <a:xfrm>
            <a:off x="107504" y="1808820"/>
            <a:ext cx="8568952" cy="4680520"/>
          </a:xfrm>
        </p:spPr>
        <p:txBody>
          <a:bodyPr/>
          <a:lstStyle/>
          <a:p>
            <a:pPr marL="285750" indent="-285750">
              <a:buFont typeface="Arial" pitchFamily="34" charset="0"/>
              <a:buChar char="•"/>
            </a:pPr>
            <a:r>
              <a:rPr lang="en-US" dirty="0"/>
              <a:t>Access to markets</a:t>
            </a:r>
          </a:p>
          <a:p>
            <a:pPr marL="742950" lvl="1" indent="-285750">
              <a:buFont typeface="Arial" pitchFamily="34" charset="0"/>
              <a:buChar char="•"/>
            </a:pPr>
            <a:r>
              <a:rPr lang="en-US" sz="1600" dirty="0"/>
              <a:t>Assessing demand before planting trees is a critical first step in adopting agroforestry</a:t>
            </a:r>
          </a:p>
          <a:p>
            <a:pPr marL="742950" lvl="1" indent="-285750">
              <a:buFont typeface="Arial" pitchFamily="34" charset="0"/>
              <a:buChar char="•"/>
            </a:pPr>
            <a:r>
              <a:rPr lang="en-US" sz="1600" dirty="0"/>
              <a:t>advantageous to link farmers to local markets: </a:t>
            </a:r>
          </a:p>
          <a:p>
            <a:pPr marL="742950" lvl="1" indent="-285750">
              <a:buFont typeface="Arial" pitchFamily="34" charset="0"/>
              <a:buChar char="•"/>
            </a:pPr>
            <a:r>
              <a:rPr lang="en-US" sz="1600" dirty="0"/>
              <a:t>assist farmers to sell their produce locally before they attempt to enter a more competitive export market</a:t>
            </a:r>
          </a:p>
          <a:p>
            <a:pPr marL="742950" lvl="1" indent="-285750">
              <a:buFont typeface="Arial" pitchFamily="34" charset="0"/>
              <a:buChar char="•"/>
            </a:pPr>
            <a:r>
              <a:rPr lang="en-US" sz="1600" dirty="0"/>
              <a:t>training in entrepreneurship and business skills has proven highly beneficial to farmers</a:t>
            </a:r>
          </a:p>
          <a:p>
            <a:pPr marL="742950" lvl="1" indent="-285750">
              <a:buFont typeface="Arial" pitchFamily="34" charset="0"/>
              <a:buChar char="•"/>
            </a:pPr>
            <a:r>
              <a:rPr lang="en-US" sz="1600" dirty="0"/>
              <a:t>farmer organizations can have an important role in assembling produce, bargaining collectively and reducing transaction costs</a:t>
            </a:r>
          </a:p>
          <a:p>
            <a:pPr marL="285750" indent="-285750">
              <a:buFont typeface="Arial" pitchFamily="34" charset="0"/>
              <a:buChar char="•"/>
            </a:pPr>
            <a:endParaRPr lang="en-US" dirty="0"/>
          </a:p>
          <a:p>
            <a:pPr marL="285750" indent="-285750">
              <a:buFont typeface="Arial" pitchFamily="34" charset="0"/>
              <a:buChar char="•"/>
            </a:pPr>
            <a:r>
              <a:rPr lang="en-US" dirty="0"/>
              <a:t>Decentralized germplasm strategies</a:t>
            </a:r>
          </a:p>
          <a:p>
            <a:pPr marL="742950" lvl="1" indent="-285750">
              <a:buFont typeface="Arial" pitchFamily="34" charset="0"/>
              <a:buChar char="•"/>
            </a:pPr>
            <a:r>
              <a:rPr lang="en-US" sz="1600" dirty="0"/>
              <a:t>most successful approaches to supplying and distributing planting material are those involving community-based seed stands and nurseries managed by individual farmers or groups</a:t>
            </a:r>
          </a:p>
          <a:p>
            <a:pPr marL="742950" lvl="1" indent="-285750">
              <a:buFont typeface="Arial" pitchFamily="34" charset="0"/>
              <a:buChar char="•"/>
            </a:pPr>
            <a:r>
              <a:rPr lang="en-US" sz="1600" dirty="0"/>
              <a:t>Seed and nursery enterprises can also help to increase incomes</a:t>
            </a:r>
          </a:p>
          <a:p>
            <a:pPr marL="742950" lvl="1" indent="-285750">
              <a:buFont typeface="Arial" pitchFamily="34" charset="0"/>
              <a:buChar char="•"/>
            </a:pPr>
            <a:r>
              <a:rPr lang="en-US" sz="1600" dirty="0"/>
              <a:t>Efforts are needed to ensure the quality and diversity of planting material </a:t>
            </a:r>
          </a:p>
          <a:p>
            <a:endParaRPr lang="de-DE" dirty="0"/>
          </a:p>
        </p:txBody>
      </p:sp>
      <p:sp>
        <p:nvSpPr>
          <p:cNvPr id="4" name="Textplatzhalter 3"/>
          <p:cNvSpPr>
            <a:spLocks noGrp="1"/>
          </p:cNvSpPr>
          <p:nvPr>
            <p:ph type="body" sz="half" idx="10"/>
          </p:nvPr>
        </p:nvSpPr>
        <p:spPr>
          <a:xfrm>
            <a:off x="107504" y="1376772"/>
            <a:ext cx="8568952" cy="365130"/>
          </a:xfrm>
        </p:spPr>
        <p:txBody>
          <a:bodyPr/>
          <a:lstStyle/>
          <a:p>
            <a:r>
              <a:rPr lang="en-US" dirty="0"/>
              <a:t>factors contribute to successful adoption and practice of agroforestry</a:t>
            </a:r>
            <a:endParaRPr lang="de-DE" dirty="0"/>
          </a:p>
          <a:p>
            <a:endParaRPr lang="de-DE" dirty="0"/>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81</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spTree>
    <p:extLst>
      <p:ext uri="{BB962C8B-B14F-4D97-AF65-F5344CB8AC3E}">
        <p14:creationId xmlns:p14="http://schemas.microsoft.com/office/powerpoint/2010/main" val="122698172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3948" y="692696"/>
            <a:ext cx="4572508" cy="387333"/>
          </a:xfrm>
        </p:spPr>
        <p:txBody>
          <a:bodyPr/>
          <a:lstStyle/>
          <a:p>
            <a:pPr algn="r"/>
            <a:r>
              <a:rPr lang="de-DE" dirty="0"/>
              <a:t>Summary</a:t>
            </a:r>
          </a:p>
        </p:txBody>
      </p:sp>
      <p:sp>
        <p:nvSpPr>
          <p:cNvPr id="3" name="Textplatzhalter 2"/>
          <p:cNvSpPr>
            <a:spLocks noGrp="1"/>
          </p:cNvSpPr>
          <p:nvPr>
            <p:ph type="body" sz="half" idx="2"/>
          </p:nvPr>
        </p:nvSpPr>
        <p:spPr>
          <a:xfrm>
            <a:off x="107504" y="1808820"/>
            <a:ext cx="8568952" cy="4680520"/>
          </a:xfrm>
        </p:spPr>
        <p:txBody>
          <a:bodyPr/>
          <a:lstStyle/>
          <a:p>
            <a:pPr marL="285750" indent="-285750">
              <a:buFont typeface="Arial" pitchFamily="34" charset="0"/>
              <a:buChar char="•"/>
            </a:pPr>
            <a:r>
              <a:rPr lang="en-US" dirty="0"/>
              <a:t>Traditional vs. conventional agriculture</a:t>
            </a:r>
          </a:p>
          <a:p>
            <a:pPr marL="285750" indent="-285750">
              <a:buFont typeface="Arial" pitchFamily="34" charset="0"/>
              <a:buChar char="•"/>
            </a:pPr>
            <a:r>
              <a:rPr lang="en-US" dirty="0"/>
              <a:t>What is agroforestry?</a:t>
            </a:r>
          </a:p>
          <a:p>
            <a:pPr marL="285750" indent="-285750">
              <a:buFont typeface="Arial" pitchFamily="34" charset="0"/>
              <a:buChar char="•"/>
            </a:pPr>
            <a:r>
              <a:rPr lang="en-US" dirty="0"/>
              <a:t>History of agroforestry</a:t>
            </a:r>
          </a:p>
          <a:p>
            <a:pPr marL="285750" indent="-285750">
              <a:buFont typeface="Arial" pitchFamily="34" charset="0"/>
              <a:buChar char="•"/>
            </a:pPr>
            <a:r>
              <a:rPr lang="en-US" dirty="0"/>
              <a:t>Agroforestry systems</a:t>
            </a:r>
          </a:p>
          <a:p>
            <a:pPr marL="285750" indent="-285750">
              <a:buFont typeface="Arial" pitchFamily="34" charset="0"/>
              <a:buChar char="•"/>
            </a:pPr>
            <a:r>
              <a:rPr lang="en-US" dirty="0"/>
              <a:t>Functions of agroforestry systems</a:t>
            </a:r>
          </a:p>
          <a:p>
            <a:pPr marL="285750" indent="-285750">
              <a:buFont typeface="Arial" pitchFamily="34" charset="0"/>
              <a:buChar char="•"/>
            </a:pPr>
            <a:r>
              <a:rPr lang="en-US" dirty="0"/>
              <a:t>Examples of agroforestry practices</a:t>
            </a:r>
          </a:p>
          <a:p>
            <a:pPr marL="285750" indent="-285750">
              <a:buFont typeface="Arial" pitchFamily="34" charset="0"/>
              <a:buChar char="•"/>
            </a:pPr>
            <a:r>
              <a:rPr lang="en-US" dirty="0"/>
              <a:t>Challenges for agroforestry – OR – Why not to practice agroforestry</a:t>
            </a:r>
          </a:p>
          <a:p>
            <a:pPr marL="285750" indent="-285750">
              <a:buFont typeface="Arial" pitchFamily="34" charset="0"/>
              <a:buChar char="•"/>
            </a:pPr>
            <a:r>
              <a:rPr lang="en-US" dirty="0"/>
              <a:t>Pro vs. Contra</a:t>
            </a:r>
          </a:p>
          <a:p>
            <a:pPr marL="285750" indent="-285750">
              <a:buFont typeface="Arial" pitchFamily="34" charset="0"/>
              <a:buChar char="•"/>
            </a:pPr>
            <a:r>
              <a:rPr lang="en-US" dirty="0"/>
              <a:t>Success factors</a:t>
            </a:r>
          </a:p>
          <a:p>
            <a:pPr marL="285750" indent="-285750">
              <a:buFont typeface="Arial" pitchFamily="34" charset="0"/>
              <a:buChar char="•"/>
            </a:pPr>
            <a:endParaRPr lang="de-DE" dirty="0"/>
          </a:p>
        </p:txBody>
      </p:sp>
      <p:sp>
        <p:nvSpPr>
          <p:cNvPr id="4" name="Textplatzhalter 3"/>
          <p:cNvSpPr>
            <a:spLocks noGrp="1"/>
          </p:cNvSpPr>
          <p:nvPr>
            <p:ph type="body" sz="half" idx="10"/>
          </p:nvPr>
        </p:nvSpPr>
        <p:spPr>
          <a:xfrm>
            <a:off x="107504" y="1376772"/>
            <a:ext cx="8568952" cy="365130"/>
          </a:xfrm>
        </p:spPr>
        <p:txBody>
          <a:bodyPr/>
          <a:lstStyle/>
          <a:p>
            <a:endParaRPr lang="de-DE" dirty="0"/>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82</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spTree>
    <p:extLst>
      <p:ext uri="{BB962C8B-B14F-4D97-AF65-F5344CB8AC3E}">
        <p14:creationId xmlns:p14="http://schemas.microsoft.com/office/powerpoint/2010/main" val="144177905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3948" y="692696"/>
            <a:ext cx="4572508" cy="387333"/>
          </a:xfrm>
        </p:spPr>
        <p:txBody>
          <a:bodyPr/>
          <a:lstStyle/>
          <a:p>
            <a:pPr algn="r"/>
            <a:r>
              <a:rPr lang="de-DE" dirty="0"/>
              <a:t>Further </a:t>
            </a:r>
            <a:r>
              <a:rPr lang="de-DE" dirty="0" err="1"/>
              <a:t>reading</a:t>
            </a:r>
            <a:endParaRPr lang="de-DE" dirty="0"/>
          </a:p>
        </p:txBody>
      </p:sp>
      <p:sp>
        <p:nvSpPr>
          <p:cNvPr id="3" name="Textplatzhalter 2"/>
          <p:cNvSpPr>
            <a:spLocks noGrp="1"/>
          </p:cNvSpPr>
          <p:nvPr>
            <p:ph type="body" sz="half" idx="2"/>
          </p:nvPr>
        </p:nvSpPr>
        <p:spPr>
          <a:xfrm>
            <a:off x="107504" y="1808820"/>
            <a:ext cx="8568952" cy="4680520"/>
          </a:xfrm>
        </p:spPr>
        <p:txBody>
          <a:bodyPr/>
          <a:lstStyle/>
          <a:p>
            <a:pPr marL="285750" indent="-285750">
              <a:buFont typeface="Arial" pitchFamily="34" charset="0"/>
              <a:buChar char="•"/>
            </a:pPr>
            <a:r>
              <a:rPr lang="de-DE" dirty="0"/>
              <a:t>FAO (2005) </a:t>
            </a:r>
            <a:r>
              <a:rPr lang="de-DE" dirty="0" err="1"/>
              <a:t>Realizing</a:t>
            </a:r>
            <a:r>
              <a:rPr lang="de-DE" dirty="0"/>
              <a:t> </a:t>
            </a:r>
            <a:r>
              <a:rPr lang="de-DE" dirty="0" err="1"/>
              <a:t>the</a:t>
            </a:r>
            <a:r>
              <a:rPr lang="de-DE" dirty="0"/>
              <a:t> </a:t>
            </a:r>
            <a:r>
              <a:rPr lang="de-DE" dirty="0" err="1"/>
              <a:t>economic</a:t>
            </a:r>
            <a:r>
              <a:rPr lang="de-DE" dirty="0"/>
              <a:t> </a:t>
            </a:r>
            <a:r>
              <a:rPr lang="de-DE" dirty="0" err="1"/>
              <a:t>benefits</a:t>
            </a:r>
            <a:r>
              <a:rPr lang="de-DE" dirty="0"/>
              <a:t> </a:t>
            </a:r>
            <a:r>
              <a:rPr lang="de-DE" dirty="0" err="1"/>
              <a:t>of</a:t>
            </a:r>
            <a:r>
              <a:rPr lang="de-DE" dirty="0"/>
              <a:t> </a:t>
            </a:r>
            <a:r>
              <a:rPr lang="de-DE" dirty="0" err="1"/>
              <a:t>agroforestry</a:t>
            </a:r>
            <a:r>
              <a:rPr lang="de-DE" dirty="0"/>
              <a:t>: </a:t>
            </a:r>
            <a:r>
              <a:rPr lang="de-DE" dirty="0" err="1"/>
              <a:t>experiences</a:t>
            </a:r>
            <a:r>
              <a:rPr lang="de-DE" dirty="0"/>
              <a:t>, </a:t>
            </a:r>
            <a:r>
              <a:rPr lang="de-DE" dirty="0" err="1"/>
              <a:t>lessons</a:t>
            </a:r>
            <a:r>
              <a:rPr lang="de-DE" dirty="0"/>
              <a:t> </a:t>
            </a:r>
            <a:r>
              <a:rPr lang="de-DE" dirty="0" err="1"/>
              <a:t>and</a:t>
            </a:r>
            <a:r>
              <a:rPr lang="de-DE" dirty="0"/>
              <a:t> </a:t>
            </a:r>
            <a:r>
              <a:rPr lang="de-DE" dirty="0" err="1"/>
              <a:t>challenges</a:t>
            </a:r>
            <a:r>
              <a:rPr lang="de-DE" dirty="0"/>
              <a:t>. In: State </a:t>
            </a:r>
            <a:r>
              <a:rPr lang="de-DE" dirty="0" err="1"/>
              <a:t>of</a:t>
            </a:r>
            <a:r>
              <a:rPr lang="de-DE" dirty="0"/>
              <a:t> </a:t>
            </a:r>
            <a:r>
              <a:rPr lang="de-DE" dirty="0" err="1"/>
              <a:t>the</a:t>
            </a:r>
            <a:r>
              <a:rPr lang="de-DE" dirty="0"/>
              <a:t> </a:t>
            </a:r>
            <a:r>
              <a:rPr lang="de-DE" dirty="0" err="1"/>
              <a:t>World’s</a:t>
            </a:r>
            <a:r>
              <a:rPr lang="de-DE" dirty="0"/>
              <a:t> </a:t>
            </a:r>
            <a:r>
              <a:rPr lang="de-DE" dirty="0" err="1"/>
              <a:t>Forests</a:t>
            </a:r>
            <a:r>
              <a:rPr lang="de-DE" dirty="0"/>
              <a:t>. Food </a:t>
            </a:r>
            <a:r>
              <a:rPr lang="de-DE" dirty="0" err="1"/>
              <a:t>and</a:t>
            </a:r>
            <a:r>
              <a:rPr lang="de-DE" dirty="0"/>
              <a:t> </a:t>
            </a:r>
            <a:r>
              <a:rPr lang="de-DE" dirty="0" err="1"/>
              <a:t>Agriculture</a:t>
            </a:r>
            <a:r>
              <a:rPr lang="de-DE" dirty="0"/>
              <a:t> </a:t>
            </a:r>
            <a:r>
              <a:rPr lang="de-DE" dirty="0" err="1"/>
              <a:t>Organization</a:t>
            </a:r>
            <a:r>
              <a:rPr lang="de-DE" dirty="0"/>
              <a:t> </a:t>
            </a:r>
            <a:r>
              <a:rPr lang="de-DE" dirty="0" err="1"/>
              <a:t>of</a:t>
            </a:r>
            <a:r>
              <a:rPr lang="de-DE" dirty="0"/>
              <a:t> </a:t>
            </a:r>
            <a:r>
              <a:rPr lang="de-DE" dirty="0" err="1"/>
              <a:t>the</a:t>
            </a:r>
            <a:r>
              <a:rPr lang="de-DE" dirty="0"/>
              <a:t> United </a:t>
            </a:r>
            <a:r>
              <a:rPr lang="de-DE" dirty="0" err="1"/>
              <a:t>Nations</a:t>
            </a:r>
            <a:r>
              <a:rPr lang="de-DE" dirty="0"/>
              <a:t>, </a:t>
            </a:r>
            <a:r>
              <a:rPr lang="de-DE" dirty="0" err="1"/>
              <a:t>Rome</a:t>
            </a:r>
            <a:r>
              <a:rPr lang="de-DE" dirty="0"/>
              <a:t>, </a:t>
            </a:r>
            <a:r>
              <a:rPr lang="de-DE" dirty="0" err="1"/>
              <a:t>Italy</a:t>
            </a:r>
            <a:r>
              <a:rPr lang="de-DE" dirty="0"/>
              <a:t>.</a:t>
            </a:r>
          </a:p>
          <a:p>
            <a:pPr marL="285750" indent="-285750">
              <a:buFont typeface="Arial" pitchFamily="34" charset="0"/>
              <a:buChar char="•"/>
            </a:pPr>
            <a:r>
              <a:rPr lang="de-DE" dirty="0"/>
              <a:t>FAO (2011) </a:t>
            </a:r>
            <a:r>
              <a:rPr lang="de-DE" dirty="0" err="1"/>
              <a:t>Biodiversity</a:t>
            </a:r>
            <a:r>
              <a:rPr lang="de-DE" dirty="0"/>
              <a:t> </a:t>
            </a:r>
            <a:r>
              <a:rPr lang="de-DE" dirty="0" err="1"/>
              <a:t>for</a:t>
            </a:r>
            <a:r>
              <a:rPr lang="de-DE" dirty="0"/>
              <a:t> Food </a:t>
            </a:r>
            <a:r>
              <a:rPr lang="de-DE" dirty="0" err="1"/>
              <a:t>and</a:t>
            </a:r>
            <a:r>
              <a:rPr lang="de-DE" dirty="0"/>
              <a:t> </a:t>
            </a:r>
            <a:r>
              <a:rPr lang="de-DE" dirty="0" err="1"/>
              <a:t>Agriculture</a:t>
            </a:r>
            <a:r>
              <a:rPr lang="de-DE" dirty="0"/>
              <a:t>: </a:t>
            </a:r>
            <a:r>
              <a:rPr lang="de-DE" dirty="0" err="1"/>
              <a:t>Contributing</a:t>
            </a:r>
            <a:r>
              <a:rPr lang="de-DE" dirty="0"/>
              <a:t> </a:t>
            </a:r>
            <a:r>
              <a:rPr lang="de-DE" dirty="0" err="1"/>
              <a:t>to</a:t>
            </a:r>
            <a:r>
              <a:rPr lang="de-DE" dirty="0"/>
              <a:t> </a:t>
            </a:r>
            <a:r>
              <a:rPr lang="de-DE" dirty="0" err="1"/>
              <a:t>food</a:t>
            </a:r>
            <a:r>
              <a:rPr lang="de-DE" dirty="0"/>
              <a:t> </a:t>
            </a:r>
            <a:r>
              <a:rPr lang="de-DE" dirty="0" err="1"/>
              <a:t>security</a:t>
            </a:r>
            <a:r>
              <a:rPr lang="de-DE" dirty="0"/>
              <a:t> </a:t>
            </a:r>
            <a:r>
              <a:rPr lang="de-DE" dirty="0" err="1"/>
              <a:t>and</a:t>
            </a:r>
            <a:r>
              <a:rPr lang="de-DE" dirty="0"/>
              <a:t> </a:t>
            </a:r>
            <a:r>
              <a:rPr lang="de-DE" dirty="0" err="1"/>
              <a:t>sustainability</a:t>
            </a:r>
            <a:r>
              <a:rPr lang="de-DE" dirty="0"/>
              <a:t> in a </a:t>
            </a:r>
            <a:r>
              <a:rPr lang="de-DE" dirty="0" err="1"/>
              <a:t>changing</a:t>
            </a:r>
            <a:r>
              <a:rPr lang="de-DE" dirty="0"/>
              <a:t> </a:t>
            </a:r>
            <a:r>
              <a:rPr lang="de-DE" dirty="0" err="1"/>
              <a:t>world</a:t>
            </a:r>
            <a:r>
              <a:rPr lang="de-DE" dirty="0"/>
              <a:t>. Food </a:t>
            </a:r>
            <a:r>
              <a:rPr lang="de-DE" dirty="0" err="1"/>
              <a:t>and</a:t>
            </a:r>
            <a:r>
              <a:rPr lang="de-DE" dirty="0"/>
              <a:t> </a:t>
            </a:r>
            <a:r>
              <a:rPr lang="de-DE" dirty="0" err="1"/>
              <a:t>Agriculture</a:t>
            </a:r>
            <a:r>
              <a:rPr lang="de-DE" dirty="0"/>
              <a:t> </a:t>
            </a:r>
            <a:r>
              <a:rPr lang="de-DE" dirty="0" err="1"/>
              <a:t>Organization</a:t>
            </a:r>
            <a:r>
              <a:rPr lang="de-DE" dirty="0"/>
              <a:t> </a:t>
            </a:r>
            <a:r>
              <a:rPr lang="de-DE" dirty="0" err="1"/>
              <a:t>of</a:t>
            </a:r>
            <a:r>
              <a:rPr lang="de-DE" dirty="0"/>
              <a:t> </a:t>
            </a:r>
            <a:r>
              <a:rPr lang="de-DE" dirty="0" err="1"/>
              <a:t>the</a:t>
            </a:r>
            <a:r>
              <a:rPr lang="de-DE" dirty="0"/>
              <a:t> United </a:t>
            </a:r>
            <a:r>
              <a:rPr lang="de-DE" dirty="0" err="1"/>
              <a:t>Nations</a:t>
            </a:r>
            <a:r>
              <a:rPr lang="de-DE" dirty="0"/>
              <a:t> &amp; </a:t>
            </a:r>
            <a:r>
              <a:rPr lang="de-DE" dirty="0" err="1"/>
              <a:t>Platform</a:t>
            </a:r>
            <a:r>
              <a:rPr lang="de-DE" dirty="0"/>
              <a:t> </a:t>
            </a:r>
            <a:r>
              <a:rPr lang="de-DE" dirty="0" err="1"/>
              <a:t>for</a:t>
            </a:r>
            <a:r>
              <a:rPr lang="de-DE" dirty="0"/>
              <a:t> </a:t>
            </a:r>
            <a:r>
              <a:rPr lang="de-DE" dirty="0" err="1"/>
              <a:t>Agrobiodiversity</a:t>
            </a:r>
            <a:r>
              <a:rPr lang="de-DE" dirty="0"/>
              <a:t> Research, </a:t>
            </a:r>
            <a:r>
              <a:rPr lang="de-DE" dirty="0" err="1"/>
              <a:t>Rome</a:t>
            </a:r>
            <a:r>
              <a:rPr lang="de-DE" dirty="0"/>
              <a:t>, </a:t>
            </a:r>
            <a:r>
              <a:rPr lang="de-DE" dirty="0" err="1"/>
              <a:t>Italy</a:t>
            </a:r>
            <a:r>
              <a:rPr lang="de-DE" dirty="0"/>
              <a:t>.</a:t>
            </a:r>
          </a:p>
          <a:p>
            <a:pPr marL="285750" indent="-285750">
              <a:buFont typeface="Arial" pitchFamily="34" charset="0"/>
              <a:buChar char="•"/>
            </a:pPr>
            <a:r>
              <a:rPr lang="de-DE" dirty="0"/>
              <a:t>ICRAF (2013) / Dawson, I.K., Place, F., </a:t>
            </a:r>
            <a:r>
              <a:rPr lang="de-DE" dirty="0" err="1"/>
              <a:t>Torquebiau</a:t>
            </a:r>
            <a:r>
              <a:rPr lang="de-DE" dirty="0"/>
              <a:t>, E., </a:t>
            </a:r>
            <a:r>
              <a:rPr lang="de-DE" dirty="0" err="1"/>
              <a:t>Malézieux</a:t>
            </a:r>
            <a:r>
              <a:rPr lang="de-DE" dirty="0"/>
              <a:t>, E., </a:t>
            </a:r>
            <a:r>
              <a:rPr lang="de-DE" dirty="0" err="1"/>
              <a:t>Iiyama</a:t>
            </a:r>
            <a:r>
              <a:rPr lang="de-DE" dirty="0"/>
              <a:t>, M., </a:t>
            </a:r>
            <a:r>
              <a:rPr lang="de-DE" dirty="0" err="1"/>
              <a:t>Sileshi</a:t>
            </a:r>
            <a:r>
              <a:rPr lang="de-DE" dirty="0"/>
              <a:t>, G.W., </a:t>
            </a:r>
            <a:r>
              <a:rPr lang="de-DE" dirty="0" err="1"/>
              <a:t>Kehlenbeck</a:t>
            </a:r>
            <a:r>
              <a:rPr lang="de-DE" dirty="0"/>
              <a:t>, K., Masters, E., </a:t>
            </a:r>
            <a:r>
              <a:rPr lang="de-DE" dirty="0" err="1"/>
              <a:t>McMullin</a:t>
            </a:r>
            <a:r>
              <a:rPr lang="de-DE" dirty="0"/>
              <a:t>, S., </a:t>
            </a:r>
            <a:r>
              <a:rPr lang="de-DE" dirty="0" err="1"/>
              <a:t>Jamnadass</a:t>
            </a:r>
            <a:r>
              <a:rPr lang="de-DE" dirty="0"/>
              <a:t>, R. (2013) </a:t>
            </a:r>
            <a:r>
              <a:rPr lang="de-DE" dirty="0" err="1"/>
              <a:t>Agroforestry</a:t>
            </a:r>
            <a:r>
              <a:rPr lang="de-DE" dirty="0"/>
              <a:t>, </a:t>
            </a:r>
            <a:r>
              <a:rPr lang="de-DE" dirty="0" err="1"/>
              <a:t>food</a:t>
            </a:r>
            <a:r>
              <a:rPr lang="de-DE" dirty="0"/>
              <a:t> </a:t>
            </a:r>
            <a:r>
              <a:rPr lang="de-DE" dirty="0" err="1"/>
              <a:t>and</a:t>
            </a:r>
            <a:r>
              <a:rPr lang="de-DE" dirty="0"/>
              <a:t> nutritional </a:t>
            </a:r>
            <a:r>
              <a:rPr lang="de-DE" dirty="0" err="1"/>
              <a:t>security</a:t>
            </a:r>
            <a:r>
              <a:rPr lang="de-DE" dirty="0"/>
              <a:t>. Background </a:t>
            </a:r>
            <a:r>
              <a:rPr lang="de-DE" dirty="0" err="1"/>
              <a:t>paper</a:t>
            </a:r>
            <a:r>
              <a:rPr lang="de-DE" dirty="0"/>
              <a:t> </a:t>
            </a:r>
            <a:r>
              <a:rPr lang="de-DE" dirty="0" err="1"/>
              <a:t>for</a:t>
            </a:r>
            <a:r>
              <a:rPr lang="de-DE" dirty="0"/>
              <a:t> </a:t>
            </a:r>
            <a:r>
              <a:rPr lang="de-DE" dirty="0" err="1"/>
              <a:t>the</a:t>
            </a:r>
            <a:r>
              <a:rPr lang="de-DE" dirty="0"/>
              <a:t> International Conference on </a:t>
            </a:r>
            <a:r>
              <a:rPr lang="de-DE" dirty="0" err="1"/>
              <a:t>Forests</a:t>
            </a:r>
            <a:r>
              <a:rPr lang="de-DE" dirty="0"/>
              <a:t> </a:t>
            </a:r>
            <a:r>
              <a:rPr lang="de-DE" dirty="0" err="1"/>
              <a:t>for</a:t>
            </a:r>
            <a:r>
              <a:rPr lang="de-DE" dirty="0"/>
              <a:t> Food Security </a:t>
            </a:r>
            <a:r>
              <a:rPr lang="de-DE" dirty="0" err="1"/>
              <a:t>and</a:t>
            </a:r>
            <a:r>
              <a:rPr lang="de-DE" dirty="0"/>
              <a:t> Nutrition, FAO, </a:t>
            </a:r>
            <a:r>
              <a:rPr lang="de-DE" dirty="0" err="1"/>
              <a:t>Rome</a:t>
            </a:r>
            <a:r>
              <a:rPr lang="de-DE" dirty="0"/>
              <a:t>, 13–15 May 2013. World </a:t>
            </a:r>
            <a:r>
              <a:rPr lang="de-DE" dirty="0" err="1"/>
              <a:t>Agroforestry</a:t>
            </a:r>
            <a:r>
              <a:rPr lang="de-DE" dirty="0"/>
              <a:t> </a:t>
            </a:r>
            <a:r>
              <a:rPr lang="de-DE" dirty="0" err="1"/>
              <a:t>Centre</a:t>
            </a:r>
            <a:r>
              <a:rPr lang="de-DE" dirty="0"/>
              <a:t> (ICRAF), Nairobi, </a:t>
            </a:r>
            <a:r>
              <a:rPr lang="de-DE" dirty="0" err="1"/>
              <a:t>Kenya</a:t>
            </a:r>
            <a:r>
              <a:rPr lang="de-DE" dirty="0"/>
              <a:t>.</a:t>
            </a:r>
          </a:p>
          <a:p>
            <a:pPr marL="285750" indent="-285750">
              <a:buFont typeface="Arial" pitchFamily="34" charset="0"/>
              <a:buChar char="•"/>
            </a:pPr>
            <a:r>
              <a:rPr lang="de-DE" dirty="0"/>
              <a:t>Jacobson, M., Kar, S. (2013) </a:t>
            </a:r>
            <a:r>
              <a:rPr lang="de-DE" dirty="0" err="1"/>
              <a:t>Extent</a:t>
            </a:r>
            <a:r>
              <a:rPr lang="de-DE" dirty="0"/>
              <a:t> </a:t>
            </a:r>
            <a:r>
              <a:rPr lang="de-DE" dirty="0" err="1"/>
              <a:t>of</a:t>
            </a:r>
            <a:r>
              <a:rPr lang="de-DE" dirty="0"/>
              <a:t> </a:t>
            </a:r>
            <a:r>
              <a:rPr lang="de-DE" dirty="0" err="1"/>
              <a:t>Agroforestry</a:t>
            </a:r>
            <a:r>
              <a:rPr lang="de-DE" dirty="0"/>
              <a:t> Extension </a:t>
            </a:r>
            <a:r>
              <a:rPr lang="de-DE" dirty="0" err="1"/>
              <a:t>Programs</a:t>
            </a:r>
            <a:r>
              <a:rPr lang="de-DE" dirty="0"/>
              <a:t> in </a:t>
            </a:r>
            <a:r>
              <a:rPr lang="de-DE" dirty="0" err="1"/>
              <a:t>the</a:t>
            </a:r>
            <a:r>
              <a:rPr lang="de-DE" dirty="0"/>
              <a:t> United States. Journal </a:t>
            </a:r>
            <a:r>
              <a:rPr lang="de-DE" dirty="0" err="1"/>
              <a:t>of</a:t>
            </a:r>
            <a:r>
              <a:rPr lang="de-DE" dirty="0"/>
              <a:t> Extension Volume 51, </a:t>
            </a:r>
            <a:r>
              <a:rPr lang="de-DE" dirty="0" err="1"/>
              <a:t>Number</a:t>
            </a:r>
            <a:r>
              <a:rPr lang="de-DE" dirty="0"/>
              <a:t> 4.</a:t>
            </a:r>
          </a:p>
        </p:txBody>
      </p:sp>
      <p:sp>
        <p:nvSpPr>
          <p:cNvPr id="4" name="Textplatzhalter 3"/>
          <p:cNvSpPr>
            <a:spLocks noGrp="1"/>
          </p:cNvSpPr>
          <p:nvPr>
            <p:ph type="body" sz="half" idx="10"/>
          </p:nvPr>
        </p:nvSpPr>
        <p:spPr>
          <a:xfrm>
            <a:off x="107504" y="1376772"/>
            <a:ext cx="8568952" cy="365130"/>
          </a:xfrm>
        </p:spPr>
        <p:txBody>
          <a:bodyPr/>
          <a:lstStyle/>
          <a:p>
            <a:endParaRPr lang="de-DE" dirty="0"/>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83</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spTree>
    <p:extLst>
      <p:ext uri="{BB962C8B-B14F-4D97-AF65-F5344CB8AC3E}">
        <p14:creationId xmlns:p14="http://schemas.microsoft.com/office/powerpoint/2010/main" val="97354034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3948" y="692696"/>
            <a:ext cx="4572508" cy="387333"/>
          </a:xfrm>
        </p:spPr>
        <p:txBody>
          <a:bodyPr/>
          <a:lstStyle/>
          <a:p>
            <a:pPr algn="r"/>
            <a:r>
              <a:rPr lang="de-DE" dirty="0"/>
              <a:t>Further </a:t>
            </a:r>
            <a:r>
              <a:rPr lang="de-DE" dirty="0" err="1"/>
              <a:t>reading</a:t>
            </a:r>
            <a:endParaRPr lang="de-DE" dirty="0"/>
          </a:p>
        </p:txBody>
      </p:sp>
      <p:sp>
        <p:nvSpPr>
          <p:cNvPr id="3" name="Textplatzhalter 2"/>
          <p:cNvSpPr>
            <a:spLocks noGrp="1"/>
          </p:cNvSpPr>
          <p:nvPr>
            <p:ph type="body" sz="half" idx="2"/>
          </p:nvPr>
        </p:nvSpPr>
        <p:spPr>
          <a:xfrm>
            <a:off x="107504" y="1808820"/>
            <a:ext cx="8568952" cy="4680520"/>
          </a:xfrm>
        </p:spPr>
        <p:txBody>
          <a:bodyPr/>
          <a:lstStyle/>
          <a:p>
            <a:pPr marL="285750" indent="-285750">
              <a:buFont typeface="Arial" pitchFamily="34" charset="0"/>
              <a:buChar char="•"/>
            </a:pPr>
            <a:r>
              <a:rPr lang="de-DE" dirty="0"/>
              <a:t>Kim, D.-G., Kirschbaum, M.U.F., </a:t>
            </a:r>
            <a:r>
              <a:rPr lang="de-DE" dirty="0" err="1"/>
              <a:t>Beedy</a:t>
            </a:r>
            <a:r>
              <a:rPr lang="de-DE" dirty="0"/>
              <a:t>, T.L., (2016) </a:t>
            </a:r>
            <a:r>
              <a:rPr lang="de-DE" dirty="0" err="1"/>
              <a:t>Carbon</a:t>
            </a:r>
            <a:r>
              <a:rPr lang="de-DE" dirty="0"/>
              <a:t> </a:t>
            </a:r>
            <a:r>
              <a:rPr lang="de-DE" dirty="0" err="1"/>
              <a:t>sequestration</a:t>
            </a:r>
            <a:r>
              <a:rPr lang="de-DE" dirty="0"/>
              <a:t> </a:t>
            </a:r>
            <a:r>
              <a:rPr lang="de-DE" dirty="0" err="1"/>
              <a:t>and</a:t>
            </a:r>
            <a:r>
              <a:rPr lang="de-DE" dirty="0"/>
              <a:t> </a:t>
            </a:r>
            <a:r>
              <a:rPr lang="de-DE" dirty="0" err="1"/>
              <a:t>net</a:t>
            </a:r>
            <a:r>
              <a:rPr lang="de-DE" dirty="0"/>
              <a:t> </a:t>
            </a:r>
            <a:r>
              <a:rPr lang="de-DE" dirty="0" err="1"/>
              <a:t>emissions</a:t>
            </a:r>
            <a:r>
              <a:rPr lang="de-DE" dirty="0"/>
              <a:t> </a:t>
            </a:r>
            <a:r>
              <a:rPr lang="de-DE" dirty="0" err="1"/>
              <a:t>of</a:t>
            </a:r>
            <a:r>
              <a:rPr lang="de-DE" dirty="0"/>
              <a:t> CH4 </a:t>
            </a:r>
            <a:r>
              <a:rPr lang="de-DE" dirty="0" err="1"/>
              <a:t>and</a:t>
            </a:r>
            <a:r>
              <a:rPr lang="de-DE" dirty="0"/>
              <a:t> N2O </a:t>
            </a:r>
            <a:r>
              <a:rPr lang="de-DE" dirty="0" err="1"/>
              <a:t>under</a:t>
            </a:r>
            <a:r>
              <a:rPr lang="de-DE" dirty="0"/>
              <a:t> </a:t>
            </a:r>
            <a:r>
              <a:rPr lang="de-DE" dirty="0" err="1"/>
              <a:t>agroforestry</a:t>
            </a:r>
            <a:r>
              <a:rPr lang="de-DE" dirty="0"/>
              <a:t>: </a:t>
            </a:r>
            <a:r>
              <a:rPr lang="de-DE" dirty="0" err="1"/>
              <a:t>Synthesizing</a:t>
            </a:r>
            <a:r>
              <a:rPr lang="de-DE" dirty="0"/>
              <a:t> </a:t>
            </a:r>
            <a:r>
              <a:rPr lang="de-DE" dirty="0" err="1"/>
              <a:t>available</a:t>
            </a:r>
            <a:r>
              <a:rPr lang="de-DE" dirty="0"/>
              <a:t> </a:t>
            </a:r>
            <a:r>
              <a:rPr lang="de-DE" dirty="0" err="1"/>
              <a:t>data</a:t>
            </a:r>
            <a:r>
              <a:rPr lang="de-DE" dirty="0"/>
              <a:t> </a:t>
            </a:r>
            <a:r>
              <a:rPr lang="de-DE" dirty="0" err="1"/>
              <a:t>and</a:t>
            </a:r>
            <a:r>
              <a:rPr lang="de-DE" dirty="0"/>
              <a:t> </a:t>
            </a:r>
            <a:r>
              <a:rPr lang="de-DE" dirty="0" err="1"/>
              <a:t>suggestions</a:t>
            </a:r>
            <a:r>
              <a:rPr lang="de-DE" dirty="0"/>
              <a:t> </a:t>
            </a:r>
            <a:r>
              <a:rPr lang="de-DE" dirty="0" err="1"/>
              <a:t>for</a:t>
            </a:r>
            <a:r>
              <a:rPr lang="de-DE" dirty="0"/>
              <a:t> </a:t>
            </a:r>
            <a:r>
              <a:rPr lang="de-DE" dirty="0" err="1"/>
              <a:t>future</a:t>
            </a:r>
            <a:r>
              <a:rPr lang="de-DE" dirty="0"/>
              <a:t> </a:t>
            </a:r>
            <a:r>
              <a:rPr lang="de-DE" dirty="0" err="1"/>
              <a:t>studies</a:t>
            </a:r>
            <a:r>
              <a:rPr lang="de-DE" dirty="0"/>
              <a:t>. </a:t>
            </a:r>
            <a:r>
              <a:rPr lang="de-DE" dirty="0" err="1"/>
              <a:t>Agriculture</a:t>
            </a:r>
            <a:r>
              <a:rPr lang="de-DE" dirty="0"/>
              <a:t>, </a:t>
            </a:r>
            <a:r>
              <a:rPr lang="de-DE" dirty="0" err="1"/>
              <a:t>Ecosystems</a:t>
            </a:r>
            <a:r>
              <a:rPr lang="de-DE" dirty="0"/>
              <a:t> </a:t>
            </a:r>
            <a:r>
              <a:rPr lang="de-DE" dirty="0" err="1"/>
              <a:t>and</a:t>
            </a:r>
            <a:r>
              <a:rPr lang="de-DE" dirty="0"/>
              <a:t> Environment 226, 65–78.</a:t>
            </a:r>
          </a:p>
          <a:p>
            <a:pPr marL="285750" indent="-285750">
              <a:buFont typeface="Arial" pitchFamily="34" charset="0"/>
              <a:buChar char="•"/>
            </a:pPr>
            <a:r>
              <a:rPr lang="de-DE" dirty="0"/>
              <a:t>Nair, P.K.R. (1993) An </a:t>
            </a:r>
            <a:r>
              <a:rPr lang="de-DE" dirty="0" err="1"/>
              <a:t>Introduction</a:t>
            </a:r>
            <a:r>
              <a:rPr lang="de-DE" dirty="0"/>
              <a:t> </a:t>
            </a:r>
            <a:r>
              <a:rPr lang="de-DE" dirty="0" err="1"/>
              <a:t>to</a:t>
            </a:r>
            <a:r>
              <a:rPr lang="de-DE" dirty="0"/>
              <a:t> </a:t>
            </a:r>
            <a:r>
              <a:rPr lang="de-DE" dirty="0" err="1"/>
              <a:t>Agroforestry</a:t>
            </a:r>
            <a:r>
              <a:rPr lang="de-DE" dirty="0"/>
              <a:t>. Kluwer Academic Publishers, Dordrecht, </a:t>
            </a:r>
            <a:r>
              <a:rPr lang="de-DE" dirty="0" err="1"/>
              <a:t>Netherlands</a:t>
            </a:r>
            <a:r>
              <a:rPr lang="de-DE" dirty="0"/>
              <a:t>.</a:t>
            </a:r>
          </a:p>
          <a:p>
            <a:pPr marL="285750" indent="-285750">
              <a:buFont typeface="Arial" pitchFamily="34" charset="0"/>
              <a:buChar char="•"/>
            </a:pPr>
            <a:r>
              <a:rPr lang="de-DE" dirty="0"/>
              <a:t>Nair, P.K.R., Kumar, B.M., Nair, V.D. (2009) </a:t>
            </a:r>
            <a:r>
              <a:rPr lang="de-DE" dirty="0" err="1"/>
              <a:t>Agroforestry</a:t>
            </a:r>
            <a:r>
              <a:rPr lang="de-DE" dirty="0"/>
              <a:t> </a:t>
            </a:r>
            <a:r>
              <a:rPr lang="de-DE" dirty="0" err="1"/>
              <a:t>as</a:t>
            </a:r>
            <a:r>
              <a:rPr lang="de-DE" dirty="0"/>
              <a:t> a </a:t>
            </a:r>
            <a:r>
              <a:rPr lang="de-DE" dirty="0" err="1"/>
              <a:t>strategy</a:t>
            </a:r>
            <a:r>
              <a:rPr lang="de-DE" dirty="0"/>
              <a:t> </a:t>
            </a:r>
            <a:r>
              <a:rPr lang="de-DE" dirty="0" err="1"/>
              <a:t>for</a:t>
            </a:r>
            <a:r>
              <a:rPr lang="de-DE" dirty="0"/>
              <a:t> </a:t>
            </a:r>
            <a:r>
              <a:rPr lang="de-DE" dirty="0" err="1"/>
              <a:t>carbon</a:t>
            </a:r>
            <a:r>
              <a:rPr lang="de-DE" dirty="0"/>
              <a:t> </a:t>
            </a:r>
            <a:r>
              <a:rPr lang="de-DE" dirty="0" err="1"/>
              <a:t>sequestration</a:t>
            </a:r>
            <a:r>
              <a:rPr lang="de-DE" dirty="0"/>
              <a:t>. J. Plant </a:t>
            </a:r>
            <a:r>
              <a:rPr lang="de-DE" dirty="0" err="1"/>
              <a:t>Nutr</a:t>
            </a:r>
            <a:r>
              <a:rPr lang="de-DE" dirty="0"/>
              <a:t>. </a:t>
            </a:r>
            <a:r>
              <a:rPr lang="de-DE" dirty="0" err="1"/>
              <a:t>Soil</a:t>
            </a:r>
            <a:r>
              <a:rPr lang="de-DE" dirty="0"/>
              <a:t> </a:t>
            </a:r>
            <a:r>
              <a:rPr lang="de-DE" dirty="0" err="1"/>
              <a:t>Sci</a:t>
            </a:r>
            <a:r>
              <a:rPr lang="de-DE" dirty="0"/>
              <a:t>. 172, 10–23.</a:t>
            </a:r>
          </a:p>
          <a:p>
            <a:pPr marL="285750" indent="-285750">
              <a:buFont typeface="Arial" pitchFamily="34" charset="0"/>
              <a:buChar char="•"/>
            </a:pPr>
            <a:r>
              <a:rPr lang="de-DE" dirty="0" err="1"/>
              <a:t>Nordwijk</a:t>
            </a:r>
            <a:r>
              <a:rPr lang="de-DE" dirty="0"/>
              <a:t> (2014) </a:t>
            </a:r>
            <a:r>
              <a:rPr lang="de-DE" dirty="0" err="1"/>
              <a:t>Agroforestry</a:t>
            </a:r>
            <a:r>
              <a:rPr lang="de-DE" dirty="0"/>
              <a:t> </a:t>
            </a:r>
            <a:r>
              <a:rPr lang="de-DE" dirty="0" err="1"/>
              <a:t>as</a:t>
            </a:r>
            <a:r>
              <a:rPr lang="de-DE" dirty="0"/>
              <a:t> plant </a:t>
            </a:r>
            <a:r>
              <a:rPr lang="de-DE" dirty="0" err="1"/>
              <a:t>production</a:t>
            </a:r>
            <a:r>
              <a:rPr lang="de-DE" dirty="0"/>
              <a:t> </a:t>
            </a:r>
            <a:r>
              <a:rPr lang="de-DE" dirty="0" err="1"/>
              <a:t>system</a:t>
            </a:r>
            <a:r>
              <a:rPr lang="de-DE" dirty="0"/>
              <a:t> in a </a:t>
            </a:r>
            <a:r>
              <a:rPr lang="de-DE" dirty="0" err="1"/>
              <a:t>multifunctional</a:t>
            </a:r>
            <a:r>
              <a:rPr lang="de-DE" dirty="0"/>
              <a:t> </a:t>
            </a:r>
            <a:r>
              <a:rPr lang="de-DE" dirty="0" err="1"/>
              <a:t>landscape</a:t>
            </a:r>
            <a:r>
              <a:rPr lang="de-DE" dirty="0"/>
              <a:t>. </a:t>
            </a:r>
            <a:r>
              <a:rPr lang="de-DE" dirty="0" err="1"/>
              <a:t>Wageningen</a:t>
            </a:r>
            <a:r>
              <a:rPr lang="de-DE" dirty="0"/>
              <a:t> University, </a:t>
            </a:r>
            <a:r>
              <a:rPr lang="de-DE" dirty="0" err="1"/>
              <a:t>Wageningen</a:t>
            </a:r>
            <a:r>
              <a:rPr lang="de-DE" dirty="0"/>
              <a:t>, </a:t>
            </a:r>
            <a:r>
              <a:rPr lang="de-DE" dirty="0" err="1"/>
              <a:t>Netherlands</a:t>
            </a:r>
            <a:r>
              <a:rPr lang="de-DE" dirty="0"/>
              <a:t>.</a:t>
            </a:r>
          </a:p>
          <a:p>
            <a:pPr marL="285750" indent="-285750">
              <a:buFont typeface="Arial" pitchFamily="34" charset="0"/>
              <a:buChar char="•"/>
            </a:pPr>
            <a:r>
              <a:rPr lang="de-DE" dirty="0">
                <a:hlinkClick r:id="rId2"/>
              </a:rPr>
              <a:t>https://agroforst-info.de/chancen/</a:t>
            </a:r>
            <a:r>
              <a:rPr lang="de-DE" dirty="0"/>
              <a:t> (11.08.2020)</a:t>
            </a:r>
          </a:p>
          <a:p>
            <a:pPr marL="285750" indent="-285750">
              <a:buFont typeface="Arial" pitchFamily="34" charset="0"/>
              <a:buChar char="•"/>
            </a:pPr>
            <a:r>
              <a:rPr lang="de-DE" dirty="0" err="1"/>
              <a:t>Paulownia</a:t>
            </a:r>
            <a:r>
              <a:rPr lang="de-DE" dirty="0"/>
              <a:t> – Hoffnungsträger aus Fernost? - Eine schnellwachsende Baumart aus China in Bayern auf dem Prüfstand, 2013, Bernd </a:t>
            </a:r>
            <a:r>
              <a:rPr lang="de-DE" dirty="0" err="1"/>
              <a:t>Stimm</a:t>
            </a:r>
            <a:r>
              <a:rPr lang="de-DE" dirty="0"/>
              <a:t> et all.</a:t>
            </a:r>
          </a:p>
          <a:p>
            <a:pPr marL="285750" indent="-285750">
              <a:buFont typeface="Arial" pitchFamily="34" charset="0"/>
              <a:buChar char="•"/>
            </a:pPr>
            <a:r>
              <a:rPr lang="en-US" dirty="0"/>
              <a:t>Paulownia sp. Used as an Energetic Plant, for the Phytoremediation of Soils and in Agroforestry Systems, 2018, Ramona Livia Buzan et al.</a:t>
            </a:r>
          </a:p>
          <a:p>
            <a:pPr marL="285750" indent="-285750">
              <a:buFont typeface="Arial" pitchFamily="34" charset="0"/>
              <a:buChar char="•"/>
            </a:pPr>
            <a:r>
              <a:rPr lang="de-DE" dirty="0" err="1"/>
              <a:t>Atangana</a:t>
            </a:r>
            <a:r>
              <a:rPr lang="de-DE" dirty="0"/>
              <a:t>, Alain, 2014, Tropical </a:t>
            </a:r>
            <a:r>
              <a:rPr lang="de-DE" dirty="0" err="1"/>
              <a:t>Agroforestry</a:t>
            </a:r>
            <a:r>
              <a:rPr lang="de-DE" dirty="0"/>
              <a:t>, Springer</a:t>
            </a:r>
          </a:p>
        </p:txBody>
      </p:sp>
      <p:sp>
        <p:nvSpPr>
          <p:cNvPr id="4" name="Textplatzhalter 3"/>
          <p:cNvSpPr>
            <a:spLocks noGrp="1"/>
          </p:cNvSpPr>
          <p:nvPr>
            <p:ph type="body" sz="half" idx="10"/>
          </p:nvPr>
        </p:nvSpPr>
        <p:spPr>
          <a:xfrm>
            <a:off x="107504" y="1376772"/>
            <a:ext cx="8568952" cy="365130"/>
          </a:xfrm>
        </p:spPr>
        <p:txBody>
          <a:bodyPr/>
          <a:lstStyle/>
          <a:p>
            <a:endParaRPr lang="de-DE" dirty="0"/>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84</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spTree>
    <p:extLst>
      <p:ext uri="{BB962C8B-B14F-4D97-AF65-F5344CB8AC3E}">
        <p14:creationId xmlns:p14="http://schemas.microsoft.com/office/powerpoint/2010/main" val="311508261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3948" y="692696"/>
            <a:ext cx="4572508" cy="387333"/>
          </a:xfrm>
        </p:spPr>
        <p:txBody>
          <a:bodyPr/>
          <a:lstStyle/>
          <a:p>
            <a:pPr algn="r"/>
            <a:endParaRPr lang="de-DE" dirty="0"/>
          </a:p>
        </p:txBody>
      </p:sp>
      <p:sp>
        <p:nvSpPr>
          <p:cNvPr id="3" name="Textplatzhalter 2"/>
          <p:cNvSpPr>
            <a:spLocks noGrp="1"/>
          </p:cNvSpPr>
          <p:nvPr>
            <p:ph type="body" sz="half" idx="2"/>
          </p:nvPr>
        </p:nvSpPr>
        <p:spPr>
          <a:xfrm>
            <a:off x="107504" y="1808820"/>
            <a:ext cx="8568952" cy="4680520"/>
          </a:xfrm>
        </p:spPr>
        <p:txBody>
          <a:bodyPr/>
          <a:lstStyle/>
          <a:p>
            <a:endParaRPr lang="de-DE" dirty="0"/>
          </a:p>
        </p:txBody>
      </p:sp>
      <p:sp>
        <p:nvSpPr>
          <p:cNvPr id="4" name="Textplatzhalter 3"/>
          <p:cNvSpPr>
            <a:spLocks noGrp="1"/>
          </p:cNvSpPr>
          <p:nvPr>
            <p:ph type="body" sz="half" idx="10"/>
          </p:nvPr>
        </p:nvSpPr>
        <p:spPr>
          <a:xfrm>
            <a:off x="107504" y="1376772"/>
            <a:ext cx="8568952" cy="365130"/>
          </a:xfrm>
        </p:spPr>
        <p:txBody>
          <a:bodyPr/>
          <a:lstStyle/>
          <a:p>
            <a:endParaRPr lang="de-DE" dirty="0"/>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85</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spTree>
    <p:extLst>
      <p:ext uri="{BB962C8B-B14F-4D97-AF65-F5344CB8AC3E}">
        <p14:creationId xmlns:p14="http://schemas.microsoft.com/office/powerpoint/2010/main" val="393724593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3948" y="692696"/>
            <a:ext cx="4572508" cy="387333"/>
          </a:xfrm>
        </p:spPr>
        <p:txBody>
          <a:bodyPr/>
          <a:lstStyle/>
          <a:p>
            <a:pPr algn="r"/>
            <a:endParaRPr lang="de-DE" dirty="0"/>
          </a:p>
        </p:txBody>
      </p:sp>
      <p:sp>
        <p:nvSpPr>
          <p:cNvPr id="3" name="Textplatzhalter 2"/>
          <p:cNvSpPr>
            <a:spLocks noGrp="1"/>
          </p:cNvSpPr>
          <p:nvPr>
            <p:ph type="body" sz="half" idx="2"/>
          </p:nvPr>
        </p:nvSpPr>
        <p:spPr>
          <a:xfrm>
            <a:off x="107504" y="1808820"/>
            <a:ext cx="8568952" cy="4680520"/>
          </a:xfrm>
        </p:spPr>
        <p:txBody>
          <a:bodyPr/>
          <a:lstStyle/>
          <a:p>
            <a:endParaRPr lang="de-DE" dirty="0"/>
          </a:p>
        </p:txBody>
      </p:sp>
      <p:sp>
        <p:nvSpPr>
          <p:cNvPr id="4" name="Textplatzhalter 3"/>
          <p:cNvSpPr>
            <a:spLocks noGrp="1"/>
          </p:cNvSpPr>
          <p:nvPr>
            <p:ph type="body" sz="half" idx="10"/>
          </p:nvPr>
        </p:nvSpPr>
        <p:spPr>
          <a:xfrm>
            <a:off x="107504" y="1376772"/>
            <a:ext cx="8568952" cy="365130"/>
          </a:xfrm>
        </p:spPr>
        <p:txBody>
          <a:bodyPr/>
          <a:lstStyle/>
          <a:p>
            <a:endParaRPr lang="de-DE" dirty="0"/>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86</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spTree>
    <p:extLst>
      <p:ext uri="{BB962C8B-B14F-4D97-AF65-F5344CB8AC3E}">
        <p14:creationId xmlns:p14="http://schemas.microsoft.com/office/powerpoint/2010/main" val="183226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3948" y="692696"/>
            <a:ext cx="4572508" cy="387333"/>
          </a:xfrm>
        </p:spPr>
        <p:txBody>
          <a:bodyPr/>
          <a:lstStyle/>
          <a:p>
            <a:pPr algn="r"/>
            <a:r>
              <a:rPr lang="de-DE" dirty="0" err="1"/>
              <a:t>History</a:t>
            </a:r>
            <a:r>
              <a:rPr lang="de-DE" dirty="0"/>
              <a:t> </a:t>
            </a:r>
            <a:r>
              <a:rPr lang="de-DE" dirty="0" err="1"/>
              <a:t>of</a:t>
            </a:r>
            <a:r>
              <a:rPr lang="de-DE" dirty="0"/>
              <a:t> </a:t>
            </a:r>
            <a:r>
              <a:rPr lang="de-DE" dirty="0" err="1"/>
              <a:t>agroforestry</a:t>
            </a:r>
            <a:endParaRPr lang="de-DE" dirty="0"/>
          </a:p>
        </p:txBody>
      </p:sp>
      <p:sp>
        <p:nvSpPr>
          <p:cNvPr id="3" name="Textplatzhalter 2"/>
          <p:cNvSpPr>
            <a:spLocks noGrp="1"/>
          </p:cNvSpPr>
          <p:nvPr>
            <p:ph type="body" sz="half" idx="2"/>
          </p:nvPr>
        </p:nvSpPr>
        <p:spPr>
          <a:xfrm>
            <a:off x="107504" y="1808820"/>
            <a:ext cx="8568952" cy="4680520"/>
          </a:xfrm>
        </p:spPr>
        <p:txBody>
          <a:bodyPr/>
          <a:lstStyle/>
          <a:p>
            <a:pPr marL="285750" indent="-285750">
              <a:buFont typeface="Arial" pitchFamily="34" charset="0"/>
              <a:buChar char="•"/>
            </a:pPr>
            <a:r>
              <a:rPr lang="en-US" dirty="0"/>
              <a:t>general custom in Europe, until Middle Ages, to clear-fell derelict forest, burn slash, cultivate food crops for varying periods on cleared areas, and plant or sow trees before, along with, or after sowing agricultural crops</a:t>
            </a:r>
          </a:p>
          <a:p>
            <a:pPr marL="285750" indent="-285750">
              <a:buFont typeface="Arial" pitchFamily="34" charset="0"/>
              <a:buChar char="•"/>
            </a:pPr>
            <a:r>
              <a:rPr lang="en-US" dirty="0"/>
              <a:t>Northwestern Europe: </a:t>
            </a:r>
          </a:p>
          <a:p>
            <a:pPr marL="742950" lvl="1" indent="-285750">
              <a:buFont typeface="Arial" pitchFamily="34" charset="0"/>
              <a:buChar char="•"/>
            </a:pPr>
            <a:r>
              <a:rPr lang="en-US" sz="1600" dirty="0"/>
              <a:t>first traces of segregation of land claimed by nobility or Crown as privileged hunting grounds versus land belonging to village communities occurred over 1000 years ago. </a:t>
            </a:r>
          </a:p>
          <a:p>
            <a:pPr marL="742950" lvl="1" indent="-285750">
              <a:buFont typeface="Arial" pitchFamily="34" charset="0"/>
              <a:buChar char="•"/>
            </a:pPr>
            <a:r>
              <a:rPr lang="en-US" sz="1600" dirty="0"/>
              <a:t>Lines were drawn on maps with a Sylva </a:t>
            </a:r>
            <a:r>
              <a:rPr lang="en-US" sz="1600" dirty="0" err="1"/>
              <a:t>forestis</a:t>
            </a:r>
            <a:r>
              <a:rPr lang="en-US" sz="1600" dirty="0"/>
              <a:t>, or woodland, behind border</a:t>
            </a:r>
          </a:p>
          <a:p>
            <a:pPr marL="742950" lvl="1" indent="-285750">
              <a:buFont typeface="Arial" pitchFamily="34" charset="0"/>
              <a:buChar char="•"/>
            </a:pPr>
            <a:r>
              <a:rPr lang="en-US" sz="1600" dirty="0"/>
              <a:t>Forests defined as lands beyond a boundary, out of reach of village, were controlled by the elite</a:t>
            </a:r>
          </a:p>
          <a:p>
            <a:pPr marL="285750" indent="-285750">
              <a:buFont typeface="Arial" pitchFamily="34" charset="0"/>
              <a:buChar char="•"/>
            </a:pPr>
            <a:r>
              <a:rPr lang="en-US" dirty="0"/>
              <a:t>Magna </a:t>
            </a:r>
            <a:r>
              <a:rPr lang="en-US" dirty="0" err="1"/>
              <a:t>Carta</a:t>
            </a:r>
            <a:r>
              <a:rPr lang="en-US" dirty="0"/>
              <a:t>, drawn up to appease a revolt against politically weak King John in England of 1215, includes a clause that promises to ‘deforest’ land recently claimed by the Crown, returning it to be commons</a:t>
            </a:r>
          </a:p>
          <a:p>
            <a:pPr marL="285750" indent="-285750">
              <a:buFont typeface="Arial" pitchFamily="34" charset="0"/>
              <a:buChar char="•"/>
            </a:pPr>
            <a:r>
              <a:rPr lang="en-US" dirty="0"/>
              <a:t>importance of large trees for ships’ masts brought in navy as key stakeholder of forests</a:t>
            </a:r>
          </a:p>
        </p:txBody>
      </p:sp>
      <p:sp>
        <p:nvSpPr>
          <p:cNvPr id="4" name="Textplatzhalter 3"/>
          <p:cNvSpPr>
            <a:spLocks noGrp="1"/>
          </p:cNvSpPr>
          <p:nvPr>
            <p:ph type="body" sz="half" idx="10"/>
          </p:nvPr>
        </p:nvSpPr>
        <p:spPr>
          <a:xfrm>
            <a:off x="107504" y="1376772"/>
            <a:ext cx="8568952" cy="365130"/>
          </a:xfrm>
        </p:spPr>
        <p:txBody>
          <a:bodyPr/>
          <a:lstStyle/>
          <a:p>
            <a:r>
              <a:rPr lang="de-DE" dirty="0"/>
              <a:t>Europe</a:t>
            </a:r>
          </a:p>
        </p:txBody>
      </p:sp>
      <p:sp>
        <p:nvSpPr>
          <p:cNvPr id="5" name="Datumsplatzhalter 4"/>
          <p:cNvSpPr>
            <a:spLocks noGrp="1"/>
          </p:cNvSpPr>
          <p:nvPr>
            <p:ph type="dt" sz="half" idx="11"/>
          </p:nvPr>
        </p:nvSpPr>
        <p:spPr/>
        <p:txBody>
          <a:bodyPr/>
          <a:lstStyle/>
          <a:p>
            <a:fld id="{5871B3EA-D9F8-4156-97BF-B4B397DC4D61}" type="datetime1">
              <a:rPr lang="de-DE" smtClean="0"/>
              <a:pPr/>
              <a:t>11.11.2020</a:t>
            </a:fld>
            <a:endParaRPr lang="de-DE" dirty="0"/>
          </a:p>
        </p:txBody>
      </p:sp>
      <p:sp>
        <p:nvSpPr>
          <p:cNvPr id="6" name="Foliennummernplatzhalter 5"/>
          <p:cNvSpPr>
            <a:spLocks noGrp="1"/>
          </p:cNvSpPr>
          <p:nvPr>
            <p:ph type="sldNum" sz="quarter" idx="12"/>
          </p:nvPr>
        </p:nvSpPr>
        <p:spPr/>
        <p:txBody>
          <a:bodyPr/>
          <a:lstStyle/>
          <a:p>
            <a:fld id="{D1C464C5-8E49-41BD-A1D6-FC6F049A48A1}" type="slidenum">
              <a:rPr lang="de-DE" smtClean="0"/>
              <a:pPr/>
              <a:t>9</a:t>
            </a:fld>
            <a:endParaRPr lang="de-DE" dirty="0"/>
          </a:p>
        </p:txBody>
      </p:sp>
      <p:sp>
        <p:nvSpPr>
          <p:cNvPr id="7" name="Fußzeilenplatzhalter 6"/>
          <p:cNvSpPr>
            <a:spLocks noGrp="1"/>
          </p:cNvSpPr>
          <p:nvPr>
            <p:ph type="ftr" sz="quarter" idx="13"/>
          </p:nvPr>
        </p:nvSpPr>
        <p:spPr/>
        <p:txBody>
          <a:bodyPr/>
          <a:lstStyle/>
          <a:p>
            <a:pPr algn="l"/>
            <a:r>
              <a:rPr lang="de-DE"/>
              <a:t>©  2009  </a:t>
            </a:r>
            <a:r>
              <a:rPr lang="de-DE" b="1"/>
              <a:t>UNIVERSITÄT ROSTOCK </a:t>
            </a:r>
            <a:r>
              <a:rPr lang="de-DE"/>
              <a:t>| </a:t>
            </a:r>
            <a:r>
              <a:rPr lang="de-DE" cap="all"/>
              <a:t>Agrar- und Umweltwissenschaftliche Fakultät</a:t>
            </a:r>
            <a:endParaRPr lang="de-DE" dirty="0"/>
          </a:p>
        </p:txBody>
      </p:sp>
    </p:spTree>
    <p:extLst>
      <p:ext uri="{BB962C8B-B14F-4D97-AF65-F5344CB8AC3E}">
        <p14:creationId xmlns:p14="http://schemas.microsoft.com/office/powerpoint/2010/main" val="4089651129"/>
      </p:ext>
    </p:extLst>
  </p:cSld>
  <p:clrMapOvr>
    <a:masterClrMapping/>
  </p:clrMapOvr>
</p:sld>
</file>

<file path=ppt/theme/theme1.xml><?xml version="1.0" encoding="utf-8"?>
<a:theme xmlns:a="http://schemas.openxmlformats.org/drawingml/2006/main" name="Universität">
  <a:themeElements>
    <a:clrScheme name="Agrar- und Umweltwissenschaftliche Fakultät">
      <a:dk1>
        <a:srgbClr val="000000"/>
      </a:dk1>
      <a:lt1>
        <a:srgbClr val="FFFFFF"/>
      </a:lt1>
      <a:dk2>
        <a:srgbClr val="000000"/>
      </a:dk2>
      <a:lt2>
        <a:srgbClr val="FFFFFF"/>
      </a:lt2>
      <a:accent1>
        <a:srgbClr val="005C24"/>
      </a:accent1>
      <a:accent2>
        <a:srgbClr val="196C3A"/>
      </a:accent2>
      <a:accent3>
        <a:srgbClr val="337D50"/>
      </a:accent3>
      <a:accent4>
        <a:srgbClr val="4D8D66"/>
      </a:accent4>
      <a:accent5>
        <a:srgbClr val="669D7C"/>
      </a:accent5>
      <a:accent6>
        <a:srgbClr val="80AE92"/>
      </a:accent6>
      <a:hlink>
        <a:srgbClr val="99BEA8"/>
      </a:hlink>
      <a:folHlink>
        <a:srgbClr val="B3CEBD"/>
      </a:folHlink>
    </a:clrScheme>
    <a:fontScheme name="Benutzerdefiniert 1">
      <a:majorFont>
        <a:latin typeface="Verdana"/>
        <a:ea typeface=""/>
        <a:cs typeface=""/>
      </a:majorFont>
      <a:minorFont>
        <a:latin typeface="Arial Narrow"/>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ehr viel Text">
  <a:themeElements>
    <a:clrScheme name="Agrar- und Umweltwissenschaftliche Fakultät">
      <a:dk1>
        <a:srgbClr val="000000"/>
      </a:dk1>
      <a:lt1>
        <a:srgbClr val="FFFFFF"/>
      </a:lt1>
      <a:dk2>
        <a:srgbClr val="000000"/>
      </a:dk2>
      <a:lt2>
        <a:srgbClr val="FFFFFF"/>
      </a:lt2>
      <a:accent1>
        <a:srgbClr val="005C24"/>
      </a:accent1>
      <a:accent2>
        <a:srgbClr val="196C3A"/>
      </a:accent2>
      <a:accent3>
        <a:srgbClr val="337D50"/>
      </a:accent3>
      <a:accent4>
        <a:srgbClr val="4D8D66"/>
      </a:accent4>
      <a:accent5>
        <a:srgbClr val="669D7C"/>
      </a:accent5>
      <a:accent6>
        <a:srgbClr val="80AE92"/>
      </a:accent6>
      <a:hlink>
        <a:srgbClr val="99BEA8"/>
      </a:hlink>
      <a:folHlink>
        <a:srgbClr val="B3CEBD"/>
      </a:folHlink>
    </a:clrScheme>
    <a:fontScheme name="Uni_Powerpoint_praesi">
      <a:majorFont>
        <a:latin typeface="Verdana"/>
        <a:ea typeface=""/>
        <a:cs typeface=""/>
      </a:majorFont>
      <a:minorFont>
        <a:latin typeface="Arial Narrow"/>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A18EF50F-ED9E-4899-A800-631590A76680}">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default</Template>
  <TotalTime>0</TotalTime>
  <Words>18626</Words>
  <Application>Microsoft Office PowerPoint</Application>
  <PresentationFormat>Bildschirmpräsentation (4:3)</PresentationFormat>
  <Paragraphs>1587</Paragraphs>
  <Slides>86</Slides>
  <Notes>74</Notes>
  <HiddenSlides>0</HiddenSlides>
  <MMClips>0</MMClips>
  <ScaleCrop>false</ScaleCrop>
  <HeadingPairs>
    <vt:vector size="6" baseType="variant">
      <vt:variant>
        <vt:lpstr>Verwendete Schriftarten</vt:lpstr>
      </vt:variant>
      <vt:variant>
        <vt:i4>6</vt:i4>
      </vt:variant>
      <vt:variant>
        <vt:lpstr>Design</vt:lpstr>
      </vt:variant>
      <vt:variant>
        <vt:i4>2</vt:i4>
      </vt:variant>
      <vt:variant>
        <vt:lpstr>Folientitel</vt:lpstr>
      </vt:variant>
      <vt:variant>
        <vt:i4>86</vt:i4>
      </vt:variant>
    </vt:vector>
  </HeadingPairs>
  <TitlesOfParts>
    <vt:vector size="94" baseType="lpstr">
      <vt:lpstr>Arial</vt:lpstr>
      <vt:lpstr>Arial Narrow</vt:lpstr>
      <vt:lpstr>Symbol</vt:lpstr>
      <vt:lpstr>Times New Roman</vt:lpstr>
      <vt:lpstr>Verdana</vt:lpstr>
      <vt:lpstr>Wingdings</vt:lpstr>
      <vt:lpstr>Universität</vt:lpstr>
      <vt:lpstr>sehr viel Text</vt:lpstr>
      <vt:lpstr>Agrobiodiversity in Agricultural Systems</vt:lpstr>
      <vt:lpstr>Outline </vt:lpstr>
      <vt:lpstr>Traditional vs. conventional agriculture</vt:lpstr>
      <vt:lpstr>What is agroforestry?</vt:lpstr>
      <vt:lpstr>What is agroforestry?</vt:lpstr>
      <vt:lpstr>What is agroforestry?</vt:lpstr>
      <vt:lpstr>What is agroforestry?</vt:lpstr>
      <vt:lpstr>History of agroforestry</vt:lpstr>
      <vt:lpstr>History of agroforestry</vt:lpstr>
      <vt:lpstr>PowerPoint-Präsentation</vt:lpstr>
      <vt:lpstr>History of agroforestry</vt:lpstr>
      <vt:lpstr>History of agroforestry</vt:lpstr>
      <vt:lpstr>History of agroforestry</vt:lpstr>
      <vt:lpstr>History of agroforestry</vt:lpstr>
      <vt:lpstr>History of agroforestry</vt:lpstr>
      <vt:lpstr>History of agroforestry</vt:lpstr>
      <vt:lpstr>History of agroforestry</vt:lpstr>
      <vt:lpstr>History of agroforestry</vt:lpstr>
      <vt:lpstr>History of agroforestry</vt:lpstr>
      <vt:lpstr>Agroforestry systems</vt:lpstr>
      <vt:lpstr>Agroforestry systems</vt:lpstr>
      <vt:lpstr>Agroforestry systems</vt:lpstr>
      <vt:lpstr>Agroforestry systems</vt:lpstr>
      <vt:lpstr>Agroforestry systems</vt:lpstr>
      <vt:lpstr>Agroforestry systems</vt:lpstr>
      <vt:lpstr>Agroforestry systems</vt:lpstr>
      <vt:lpstr>Agroforestry systems</vt:lpstr>
      <vt:lpstr>Functions of agroforestry systems</vt:lpstr>
      <vt:lpstr>Functions of agroforestry systems</vt:lpstr>
      <vt:lpstr>Functions of agroforestry systems</vt:lpstr>
      <vt:lpstr>Functions of agroforestry systems</vt:lpstr>
      <vt:lpstr>Functions of agroforestry systems</vt:lpstr>
      <vt:lpstr>Functions of agroforestry systems</vt:lpstr>
      <vt:lpstr>Functions of agroforestry systems</vt:lpstr>
      <vt:lpstr>Functions of agroforestry systems</vt:lpstr>
      <vt:lpstr>Functions of agroforestry systems</vt:lpstr>
      <vt:lpstr>Examples of agroforestry practices</vt:lpstr>
      <vt:lpstr>Examples of agroforestry practices</vt:lpstr>
      <vt:lpstr>Examples of agroforestry practices</vt:lpstr>
      <vt:lpstr>Examples of agroforestry practices</vt:lpstr>
      <vt:lpstr>Examples of agroforestry practices</vt:lpstr>
      <vt:lpstr>Examples of agroforestry practices</vt:lpstr>
      <vt:lpstr>Examples of agroforestry practices</vt:lpstr>
      <vt:lpstr>Examples of agroforestry practices</vt:lpstr>
      <vt:lpstr>Examples of agroforestry practices</vt:lpstr>
      <vt:lpstr>Examples of agroforestry practices</vt:lpstr>
      <vt:lpstr>Examples of agroforestry practices</vt:lpstr>
      <vt:lpstr>Examples of agroforestry practices</vt:lpstr>
      <vt:lpstr>Examples of agroforestry practices</vt:lpstr>
      <vt:lpstr>Examples of agroforestry practices</vt:lpstr>
      <vt:lpstr>Examples of agroforestry practices</vt:lpstr>
      <vt:lpstr>Examples of agroforestry practices</vt:lpstr>
      <vt:lpstr>Examples of agroforestry practices</vt:lpstr>
      <vt:lpstr>Examples of agroforestry practices</vt:lpstr>
      <vt:lpstr>Examples of agroforestry practices</vt:lpstr>
      <vt:lpstr>Examples of agroforestry practices</vt:lpstr>
      <vt:lpstr>Examples of agroforestry practices</vt:lpstr>
      <vt:lpstr>Examples of agroforestry practices</vt:lpstr>
      <vt:lpstr>Examples of agroforestry practices</vt:lpstr>
      <vt:lpstr>Examples of agroforestry practices</vt:lpstr>
      <vt:lpstr>Examples of agroforestry practices</vt:lpstr>
      <vt:lpstr>Examples of agroforestry practices</vt:lpstr>
      <vt:lpstr>Examples of agroforestry practices</vt:lpstr>
      <vt:lpstr>Examples of agroforestry practices</vt:lpstr>
      <vt:lpstr>Examples of agroforestry practices</vt:lpstr>
      <vt:lpstr>Examples of agroforestry practices</vt:lpstr>
      <vt:lpstr>Examples of agroforestry practices</vt:lpstr>
      <vt:lpstr>Challenges for agroforestry  – OR –  Why not to practice agroforestry</vt:lpstr>
      <vt:lpstr>PowerPoint-Präsentation</vt:lpstr>
      <vt:lpstr>PowerPoint-Präsentation</vt:lpstr>
      <vt:lpstr>PowerPoint-Präsentation</vt:lpstr>
      <vt:lpstr>PowerPoint-Präsentation</vt:lpstr>
      <vt:lpstr>PowerPoint-Präsentation</vt:lpstr>
      <vt:lpstr>Pro vs. Contra</vt:lpstr>
      <vt:lpstr>Pro vs. Contra</vt:lpstr>
      <vt:lpstr>Pro vs. Contra</vt:lpstr>
      <vt:lpstr>Pro vs. Contra</vt:lpstr>
      <vt:lpstr>Pro vs. Contra</vt:lpstr>
      <vt:lpstr>Success factors</vt:lpstr>
      <vt:lpstr>Success factors</vt:lpstr>
      <vt:lpstr>Success factors</vt:lpstr>
      <vt:lpstr>Summary</vt:lpstr>
      <vt:lpstr>Further reading</vt:lpstr>
      <vt:lpstr>Further reading</vt:lpstr>
      <vt:lpstr>PowerPoint-Präsentation</vt:lpstr>
      <vt:lpstr>PowerPoint-Präsentation</vt:lpstr>
    </vt:vector>
  </TitlesOfParts>
  <Company>URZ</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r06</dc:creator>
  <cp:lastModifiedBy>Sarah Schönberger</cp:lastModifiedBy>
  <cp:revision>1612</cp:revision>
  <dcterms:created xsi:type="dcterms:W3CDTF">2009-05-15T06:28:25Z</dcterms:created>
  <dcterms:modified xsi:type="dcterms:W3CDTF">2020-11-11T11:26:44Z</dcterms:modified>
</cp:coreProperties>
</file>